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53" r:id="rId5"/>
    <p:sldMasterId id="2147483726" r:id="rId6"/>
    <p:sldMasterId id="2147483742" r:id="rId7"/>
  </p:sldMasterIdLst>
  <p:notesMasterIdLst>
    <p:notesMasterId r:id="rId25"/>
  </p:notesMasterIdLst>
  <p:sldIdLst>
    <p:sldId id="261" r:id="rId8"/>
    <p:sldId id="288" r:id="rId9"/>
    <p:sldId id="262" r:id="rId10"/>
    <p:sldId id="287" r:id="rId11"/>
    <p:sldId id="267" r:id="rId12"/>
    <p:sldId id="273" r:id="rId13"/>
    <p:sldId id="274" r:id="rId14"/>
    <p:sldId id="286" r:id="rId15"/>
    <p:sldId id="282" r:id="rId16"/>
    <p:sldId id="281" r:id="rId17"/>
    <p:sldId id="283" r:id="rId18"/>
    <p:sldId id="284" r:id="rId19"/>
    <p:sldId id="28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160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Su" initials="LS" lastIdx="1" clrIdx="0">
    <p:extLst>
      <p:ext uri="{19B8F6BF-5375-455C-9EA6-DF929625EA0E}">
        <p15:presenceInfo xmlns:p15="http://schemas.microsoft.com/office/powerpoint/2012/main" userId="S::LSu543@slb.com::2737af23-cb78-405c-9aaf-74d00eb568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95959"/>
    <a:srgbClr val="003366"/>
    <a:srgbClr val="969696"/>
    <a:srgbClr val="0000FF"/>
    <a:srgbClr val="FFC528"/>
    <a:srgbClr val="A0CF67"/>
    <a:srgbClr val="22B9A2"/>
    <a:srgbClr val="41DDFF"/>
    <a:srgbClr val="019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B925AB-C26E-46A8-939F-DE6CCE7C8A74}" v="323" dt="2019-09-09T22:18:53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4" autoAdjust="0"/>
    <p:restoredTop sz="94590"/>
  </p:normalViewPr>
  <p:slideViewPr>
    <p:cSldViewPr snapToGrid="0">
      <p:cViewPr varScale="1">
        <p:scale>
          <a:sx n="60" d="100"/>
          <a:sy n="60" d="100"/>
        </p:scale>
        <p:origin x="79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B19FD6-7BB9-4E73-9F47-84CD60E95370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054B7844-DC7B-456E-A47F-18DCF8CC6A93}">
      <dgm:prSet phldrT="[Text]" custT="1"/>
      <dgm:spPr/>
      <dgm:t>
        <a:bodyPr/>
        <a:lstStyle/>
        <a:p>
          <a:pPr algn="ctr"/>
          <a:r>
            <a:rPr lang="en-GB" sz="1400" dirty="0"/>
            <a:t>Data preparation and pre-processing</a:t>
          </a:r>
        </a:p>
      </dgm:t>
    </dgm:pt>
    <dgm:pt modelId="{E7EA76E2-118D-4A13-AF3E-E85E11113261}" type="parTrans" cxnId="{D6C91ECE-5868-4C0B-AA27-454E3D3D5E57}">
      <dgm:prSet/>
      <dgm:spPr/>
      <dgm:t>
        <a:bodyPr/>
        <a:lstStyle/>
        <a:p>
          <a:endParaRPr lang="en-GB"/>
        </a:p>
      </dgm:t>
    </dgm:pt>
    <dgm:pt modelId="{277CE23D-F856-4BC0-ACDE-BCB84A8D2F09}" type="sibTrans" cxnId="{D6C91ECE-5868-4C0B-AA27-454E3D3D5E57}">
      <dgm:prSet/>
      <dgm:spPr/>
      <dgm:t>
        <a:bodyPr/>
        <a:lstStyle/>
        <a:p>
          <a:endParaRPr lang="en-GB"/>
        </a:p>
      </dgm:t>
    </dgm:pt>
    <dgm:pt modelId="{7A2BD27D-1DCA-4599-95B8-D5308B86C247}">
      <dgm:prSet phldrT="[Text]" custT="1"/>
      <dgm:spPr/>
      <dgm:t>
        <a:bodyPr/>
        <a:lstStyle/>
        <a:p>
          <a:pPr algn="ctr"/>
          <a:r>
            <a:rPr lang="en-GB" sz="1400" dirty="0"/>
            <a:t>Predictions</a:t>
          </a:r>
        </a:p>
      </dgm:t>
    </dgm:pt>
    <dgm:pt modelId="{16F4EE44-DC6E-4361-BD35-71D3C329DA63}" type="parTrans" cxnId="{C3158D52-81B8-4D73-ADDE-C3E35B040E7D}">
      <dgm:prSet/>
      <dgm:spPr/>
      <dgm:t>
        <a:bodyPr/>
        <a:lstStyle/>
        <a:p>
          <a:endParaRPr lang="en-GB"/>
        </a:p>
      </dgm:t>
    </dgm:pt>
    <dgm:pt modelId="{BA562CAE-5415-4D2C-A271-D9ED78CE412D}" type="sibTrans" cxnId="{C3158D52-81B8-4D73-ADDE-C3E35B040E7D}">
      <dgm:prSet/>
      <dgm:spPr/>
      <dgm:t>
        <a:bodyPr/>
        <a:lstStyle/>
        <a:p>
          <a:endParaRPr lang="en-GB"/>
        </a:p>
      </dgm:t>
    </dgm:pt>
    <dgm:pt modelId="{D00D9873-BF3F-4AE7-ACFB-B78AD7E4C4A3}">
      <dgm:prSet phldrT="[Text]" custT="1"/>
      <dgm:spPr/>
      <dgm:t>
        <a:bodyPr/>
        <a:lstStyle/>
        <a:p>
          <a:pPr algn="ctr"/>
          <a:r>
            <a:rPr lang="en-GB" sz="1400" dirty="0"/>
            <a:t>Training a model</a:t>
          </a:r>
        </a:p>
      </dgm:t>
    </dgm:pt>
    <dgm:pt modelId="{305BFDAF-6E77-44B7-A24C-AF5C11B0CC30}" type="parTrans" cxnId="{73D80F1C-3F73-44B5-91EF-F5E1DBA3A2A1}">
      <dgm:prSet/>
      <dgm:spPr/>
      <dgm:t>
        <a:bodyPr/>
        <a:lstStyle/>
        <a:p>
          <a:endParaRPr lang="en-GB"/>
        </a:p>
      </dgm:t>
    </dgm:pt>
    <dgm:pt modelId="{EA94CE5C-6C63-402B-B174-AB4A22686B24}" type="sibTrans" cxnId="{73D80F1C-3F73-44B5-91EF-F5E1DBA3A2A1}">
      <dgm:prSet/>
      <dgm:spPr/>
      <dgm:t>
        <a:bodyPr/>
        <a:lstStyle/>
        <a:p>
          <a:endParaRPr lang="en-GB"/>
        </a:p>
      </dgm:t>
    </dgm:pt>
    <dgm:pt modelId="{C80C901D-49A0-4CB1-A76E-3B6565B2D11C}">
      <dgm:prSet phldrT="[Text]" custT="1"/>
      <dgm:spPr/>
      <dgm:t>
        <a:bodyPr/>
        <a:lstStyle/>
        <a:p>
          <a:pPr algn="l"/>
          <a:r>
            <a:rPr lang="en-GB" sz="1000" dirty="0"/>
            <a:t>Tuning the hyperparameters</a:t>
          </a:r>
        </a:p>
      </dgm:t>
    </dgm:pt>
    <dgm:pt modelId="{355EA320-6CBB-48CC-AFC5-D219DB13569B}" type="parTrans" cxnId="{77F16DBD-5B2B-4716-B81B-8F6E26C5D77A}">
      <dgm:prSet/>
      <dgm:spPr/>
      <dgm:t>
        <a:bodyPr/>
        <a:lstStyle/>
        <a:p>
          <a:endParaRPr lang="en-GB"/>
        </a:p>
      </dgm:t>
    </dgm:pt>
    <dgm:pt modelId="{4A61A82B-DB31-4CC1-A5B0-7EC7FF09EA62}" type="sibTrans" cxnId="{77F16DBD-5B2B-4716-B81B-8F6E26C5D77A}">
      <dgm:prSet/>
      <dgm:spPr/>
      <dgm:t>
        <a:bodyPr/>
        <a:lstStyle/>
        <a:p>
          <a:endParaRPr lang="en-GB"/>
        </a:p>
      </dgm:t>
    </dgm:pt>
    <dgm:pt modelId="{C96A1F24-DF9D-46DA-97C6-C1C0229A655C}">
      <dgm:prSet phldrT="[Text]" custT="1"/>
      <dgm:spPr/>
      <dgm:t>
        <a:bodyPr/>
        <a:lstStyle/>
        <a:p>
          <a:pPr algn="l"/>
          <a:r>
            <a:rPr lang="en-GB" sz="1000" dirty="0"/>
            <a:t>Data augmentation</a:t>
          </a:r>
        </a:p>
      </dgm:t>
    </dgm:pt>
    <dgm:pt modelId="{8B67F096-082E-4150-A43A-A4A8C806BC77}" type="parTrans" cxnId="{CB470D57-23D0-4DBC-B15D-8BC60945534F}">
      <dgm:prSet/>
      <dgm:spPr/>
      <dgm:t>
        <a:bodyPr/>
        <a:lstStyle/>
        <a:p>
          <a:endParaRPr lang="en-GB"/>
        </a:p>
      </dgm:t>
    </dgm:pt>
    <dgm:pt modelId="{2E591652-FFB7-488F-B242-82153DF3147E}" type="sibTrans" cxnId="{CB470D57-23D0-4DBC-B15D-8BC60945534F}">
      <dgm:prSet/>
      <dgm:spPr/>
      <dgm:t>
        <a:bodyPr/>
        <a:lstStyle/>
        <a:p>
          <a:endParaRPr lang="en-GB"/>
        </a:p>
      </dgm:t>
    </dgm:pt>
    <dgm:pt modelId="{2A241FD5-31BE-47E5-8ECF-E2103F9C068D}">
      <dgm:prSet phldrT="[Text]" custT="1"/>
      <dgm:spPr/>
      <dgm:t>
        <a:bodyPr/>
        <a:lstStyle/>
        <a:p>
          <a:pPr algn="l"/>
          <a:r>
            <a:rPr lang="en-GB" sz="1000" dirty="0"/>
            <a:t>Resizing the PIL images, convert to RGB</a:t>
          </a:r>
        </a:p>
      </dgm:t>
    </dgm:pt>
    <dgm:pt modelId="{5D22437B-E126-4184-93AF-FDC7DEACB10F}" type="parTrans" cxnId="{BF0C3E5A-D2FD-4534-957E-051636A38B36}">
      <dgm:prSet/>
      <dgm:spPr/>
      <dgm:t>
        <a:bodyPr/>
        <a:lstStyle/>
        <a:p>
          <a:endParaRPr lang="en-GB"/>
        </a:p>
      </dgm:t>
    </dgm:pt>
    <dgm:pt modelId="{55016BB7-1411-4358-84B5-FD6350F0AF43}" type="sibTrans" cxnId="{BF0C3E5A-D2FD-4534-957E-051636A38B36}">
      <dgm:prSet/>
      <dgm:spPr/>
      <dgm:t>
        <a:bodyPr/>
        <a:lstStyle/>
        <a:p>
          <a:endParaRPr lang="en-GB"/>
        </a:p>
      </dgm:t>
    </dgm:pt>
    <dgm:pt modelId="{F707FCDE-8833-4565-A4C7-D06EC854A304}">
      <dgm:prSet phldrT="[Text]" custT="1"/>
      <dgm:spPr/>
      <dgm:t>
        <a:bodyPr/>
        <a:lstStyle/>
        <a:p>
          <a:pPr algn="l"/>
          <a:r>
            <a:rPr lang="en-GB" sz="1000" dirty="0"/>
            <a:t>Extract frames from videos</a:t>
          </a:r>
        </a:p>
      </dgm:t>
    </dgm:pt>
    <dgm:pt modelId="{135AC47A-ACF7-49FE-99E2-72BD7699D245}" type="parTrans" cxnId="{9CCC29ED-2D93-45F3-AF50-CFBF8E2E2FE8}">
      <dgm:prSet/>
      <dgm:spPr/>
      <dgm:t>
        <a:bodyPr/>
        <a:lstStyle/>
        <a:p>
          <a:endParaRPr lang="en-GB"/>
        </a:p>
      </dgm:t>
    </dgm:pt>
    <dgm:pt modelId="{12F23477-6663-4D9F-8F3D-19C3BC481999}" type="sibTrans" cxnId="{9CCC29ED-2D93-45F3-AF50-CFBF8E2E2FE8}">
      <dgm:prSet/>
      <dgm:spPr/>
      <dgm:t>
        <a:bodyPr/>
        <a:lstStyle/>
        <a:p>
          <a:endParaRPr lang="en-GB"/>
        </a:p>
      </dgm:t>
    </dgm:pt>
    <dgm:pt modelId="{8ACA4567-C037-473A-A18C-A7EC72A4EBDF}">
      <dgm:prSet phldrT="[Text]" custT="1"/>
      <dgm:spPr/>
      <dgm:t>
        <a:bodyPr/>
        <a:lstStyle/>
        <a:p>
          <a:pPr algn="l"/>
          <a:r>
            <a:rPr lang="en-GB" sz="1000" dirty="0"/>
            <a:t>Boxes with labels and “objectness” scores</a:t>
          </a:r>
        </a:p>
      </dgm:t>
    </dgm:pt>
    <dgm:pt modelId="{9EE16A09-206F-447A-B3DE-D9E14E75173A}" type="parTrans" cxnId="{F2EE24BF-2EFE-4653-A7BA-2340A20386B2}">
      <dgm:prSet/>
      <dgm:spPr/>
      <dgm:t>
        <a:bodyPr/>
        <a:lstStyle/>
        <a:p>
          <a:endParaRPr lang="en-GB"/>
        </a:p>
      </dgm:t>
    </dgm:pt>
    <dgm:pt modelId="{1E0B2437-435A-452E-AB39-48F07B5892A5}" type="sibTrans" cxnId="{F2EE24BF-2EFE-4653-A7BA-2340A20386B2}">
      <dgm:prSet/>
      <dgm:spPr/>
      <dgm:t>
        <a:bodyPr/>
        <a:lstStyle/>
        <a:p>
          <a:endParaRPr lang="en-GB"/>
        </a:p>
      </dgm:t>
    </dgm:pt>
    <dgm:pt modelId="{F935F71D-9A08-44B2-8AB4-754D6C5E574E}">
      <dgm:prSet phldrT="[Text]" custT="1"/>
      <dgm:spPr/>
      <dgm:t>
        <a:bodyPr/>
        <a:lstStyle/>
        <a:p>
          <a:pPr algn="l"/>
          <a:r>
            <a:rPr lang="en-GB" sz="1000" dirty="0"/>
            <a:t>Non maximum suppression</a:t>
          </a:r>
        </a:p>
      </dgm:t>
    </dgm:pt>
    <dgm:pt modelId="{DFBBA825-2238-44B2-9ABF-BBDEDDEE60E5}" type="parTrans" cxnId="{8BE7EC2C-F110-491D-948D-3A704D54CA7B}">
      <dgm:prSet/>
      <dgm:spPr/>
      <dgm:t>
        <a:bodyPr/>
        <a:lstStyle/>
        <a:p>
          <a:endParaRPr lang="en-GB"/>
        </a:p>
      </dgm:t>
    </dgm:pt>
    <dgm:pt modelId="{DE8FDFD0-FE5C-4E2B-99B9-435C3CEF61CC}" type="sibTrans" cxnId="{8BE7EC2C-F110-491D-948D-3A704D54CA7B}">
      <dgm:prSet/>
      <dgm:spPr/>
      <dgm:t>
        <a:bodyPr/>
        <a:lstStyle/>
        <a:p>
          <a:endParaRPr lang="en-GB"/>
        </a:p>
      </dgm:t>
    </dgm:pt>
    <dgm:pt modelId="{021C1239-F39D-453C-8837-14F8ECE5EA6B}">
      <dgm:prSet phldrT="[Text]" custT="1"/>
      <dgm:spPr/>
      <dgm:t>
        <a:bodyPr/>
        <a:lstStyle/>
        <a:p>
          <a:pPr algn="l"/>
          <a:r>
            <a:rPr lang="en-GB" sz="1000" dirty="0"/>
            <a:t>Score threshold</a:t>
          </a:r>
        </a:p>
      </dgm:t>
    </dgm:pt>
    <dgm:pt modelId="{25FA8E2D-059F-482E-8098-97CDBD2B8603}" type="parTrans" cxnId="{7710CD11-8182-45D6-A1BB-D0951106B7EA}">
      <dgm:prSet/>
      <dgm:spPr/>
      <dgm:t>
        <a:bodyPr/>
        <a:lstStyle/>
        <a:p>
          <a:endParaRPr lang="en-GB"/>
        </a:p>
      </dgm:t>
    </dgm:pt>
    <dgm:pt modelId="{494769EC-65ED-47B6-B5F3-17167A53D70B}" type="sibTrans" cxnId="{7710CD11-8182-45D6-A1BB-D0951106B7EA}">
      <dgm:prSet/>
      <dgm:spPr/>
      <dgm:t>
        <a:bodyPr/>
        <a:lstStyle/>
        <a:p>
          <a:endParaRPr lang="en-GB"/>
        </a:p>
      </dgm:t>
    </dgm:pt>
    <dgm:pt modelId="{669E5A43-74DA-45C2-A412-D69DFA393B84}">
      <dgm:prSet phldrT="[Text]" custT="1"/>
      <dgm:spPr/>
      <dgm:t>
        <a:bodyPr/>
        <a:lstStyle/>
        <a:p>
          <a:pPr algn="ctr"/>
          <a:r>
            <a:rPr lang="en-GB" sz="1400" dirty="0"/>
            <a:t>Processing the results</a:t>
          </a:r>
        </a:p>
      </dgm:t>
    </dgm:pt>
    <dgm:pt modelId="{CE251C91-0D48-48E3-8157-60AE19A7C4BA}" type="parTrans" cxnId="{CC33FB59-16CE-407E-97B7-2ABF0B6E8EBF}">
      <dgm:prSet/>
      <dgm:spPr/>
      <dgm:t>
        <a:bodyPr/>
        <a:lstStyle/>
        <a:p>
          <a:endParaRPr lang="en-GB"/>
        </a:p>
      </dgm:t>
    </dgm:pt>
    <dgm:pt modelId="{445322E2-FDFD-4128-92EE-B17B3203E858}" type="sibTrans" cxnId="{CC33FB59-16CE-407E-97B7-2ABF0B6E8EBF}">
      <dgm:prSet/>
      <dgm:spPr/>
      <dgm:t>
        <a:bodyPr/>
        <a:lstStyle/>
        <a:p>
          <a:endParaRPr lang="en-GB"/>
        </a:p>
      </dgm:t>
    </dgm:pt>
    <dgm:pt modelId="{0BC0B983-A2F0-45AE-91EF-86DB48956AE5}">
      <dgm:prSet phldrT="[Text]" custT="1"/>
      <dgm:spPr/>
      <dgm:t>
        <a:bodyPr/>
        <a:lstStyle/>
        <a:p>
          <a:pPr algn="l"/>
          <a:r>
            <a:rPr lang="en-GB" sz="1000" dirty="0"/>
            <a:t>Eliminating the duplicate boxes generated by the model</a:t>
          </a:r>
        </a:p>
      </dgm:t>
    </dgm:pt>
    <dgm:pt modelId="{F0A2DE21-67C3-416F-86BC-30534640A1AD}" type="parTrans" cxnId="{69AC6A02-B0A2-4F0B-B695-B51E95DA988D}">
      <dgm:prSet/>
      <dgm:spPr/>
      <dgm:t>
        <a:bodyPr/>
        <a:lstStyle/>
        <a:p>
          <a:endParaRPr lang="en-GB"/>
        </a:p>
      </dgm:t>
    </dgm:pt>
    <dgm:pt modelId="{3227C860-16FC-41BE-9E5E-71C4BCBDEB5E}" type="sibTrans" cxnId="{69AC6A02-B0A2-4F0B-B695-B51E95DA988D}">
      <dgm:prSet/>
      <dgm:spPr/>
      <dgm:t>
        <a:bodyPr/>
        <a:lstStyle/>
        <a:p>
          <a:endParaRPr lang="en-GB"/>
        </a:p>
      </dgm:t>
    </dgm:pt>
    <dgm:pt modelId="{F3575E8E-935B-4928-9475-A923DD25CCAD}">
      <dgm:prSet phldrT="[Text]" custT="1"/>
      <dgm:spPr/>
      <dgm:t>
        <a:bodyPr/>
        <a:lstStyle/>
        <a:p>
          <a:pPr algn="l"/>
          <a:r>
            <a:rPr lang="en-GB" sz="1000" dirty="0"/>
            <a:t>Plotting density/number of people vs time</a:t>
          </a:r>
        </a:p>
      </dgm:t>
    </dgm:pt>
    <dgm:pt modelId="{A302380E-9C3A-4523-BED3-B4C199471EC9}" type="parTrans" cxnId="{1B782695-CF05-4F8A-B445-7D7B5DF67619}">
      <dgm:prSet/>
      <dgm:spPr/>
      <dgm:t>
        <a:bodyPr/>
        <a:lstStyle/>
        <a:p>
          <a:endParaRPr lang="en-GB"/>
        </a:p>
      </dgm:t>
    </dgm:pt>
    <dgm:pt modelId="{AAB18928-0CAC-4036-B0A0-BB6E4959E20D}" type="sibTrans" cxnId="{1B782695-CF05-4F8A-B445-7D7B5DF67619}">
      <dgm:prSet/>
      <dgm:spPr/>
      <dgm:t>
        <a:bodyPr/>
        <a:lstStyle/>
        <a:p>
          <a:endParaRPr lang="en-GB"/>
        </a:p>
      </dgm:t>
    </dgm:pt>
    <dgm:pt modelId="{9978E149-AFC3-4C61-B5DA-43CBC80C6BFF}">
      <dgm:prSet phldrT="[Text]" custT="1"/>
      <dgm:spPr/>
      <dgm:t>
        <a:bodyPr/>
        <a:lstStyle/>
        <a:p>
          <a:pPr algn="l"/>
          <a:r>
            <a:rPr lang="en-GB" sz="1000" dirty="0"/>
            <a:t>Analysis and comparison with conventional drilling data </a:t>
          </a:r>
        </a:p>
      </dgm:t>
    </dgm:pt>
    <dgm:pt modelId="{BE21191B-3F2A-4FD4-9B75-55F02ED58AF9}" type="parTrans" cxnId="{B5EB9BA7-CAAC-4A57-80F6-62D1A9B8BE14}">
      <dgm:prSet/>
      <dgm:spPr/>
      <dgm:t>
        <a:bodyPr/>
        <a:lstStyle/>
        <a:p>
          <a:endParaRPr lang="en-GB"/>
        </a:p>
      </dgm:t>
    </dgm:pt>
    <dgm:pt modelId="{648FACB3-F61C-4E98-9AA1-6604AAC62DFE}" type="sibTrans" cxnId="{B5EB9BA7-CAAC-4A57-80F6-62D1A9B8BE14}">
      <dgm:prSet/>
      <dgm:spPr/>
      <dgm:t>
        <a:bodyPr/>
        <a:lstStyle/>
        <a:p>
          <a:endParaRPr lang="en-GB"/>
        </a:p>
      </dgm:t>
    </dgm:pt>
    <dgm:pt modelId="{C68BBB72-8E2A-49C6-92D0-B94671DA7729}">
      <dgm:prSet phldrT="[Text]" custT="1"/>
      <dgm:spPr/>
      <dgm:t>
        <a:bodyPr/>
        <a:lstStyle/>
        <a:p>
          <a:pPr algn="l"/>
          <a:r>
            <a:rPr lang="en-GB" sz="1000" dirty="0"/>
            <a:t>Labelling the frames (</a:t>
          </a:r>
          <a:r>
            <a:rPr lang="en-GB" sz="1000" dirty="0" err="1"/>
            <a:t>labelImg</a:t>
          </a:r>
          <a:r>
            <a:rPr lang="en-GB" sz="1000" dirty="0"/>
            <a:t>)</a:t>
          </a:r>
        </a:p>
      </dgm:t>
    </dgm:pt>
    <dgm:pt modelId="{3047A386-9428-47E7-B13D-FB196042C9EB}" type="parTrans" cxnId="{11A6C1CD-7CCE-42D4-81CC-566F42EA6524}">
      <dgm:prSet/>
      <dgm:spPr/>
      <dgm:t>
        <a:bodyPr/>
        <a:lstStyle/>
        <a:p>
          <a:endParaRPr lang="en-GB"/>
        </a:p>
      </dgm:t>
    </dgm:pt>
    <dgm:pt modelId="{9D588E54-9CAB-4F91-A385-3EA110239AD0}" type="sibTrans" cxnId="{11A6C1CD-7CCE-42D4-81CC-566F42EA6524}">
      <dgm:prSet/>
      <dgm:spPr/>
      <dgm:t>
        <a:bodyPr/>
        <a:lstStyle/>
        <a:p>
          <a:endParaRPr lang="en-GB"/>
        </a:p>
      </dgm:t>
    </dgm:pt>
    <dgm:pt modelId="{E0B441E7-9382-45BA-953E-0FE1D0A7A486}">
      <dgm:prSet phldrT="[Text]" custT="1"/>
      <dgm:spPr/>
      <dgm:t>
        <a:bodyPr/>
        <a:lstStyle/>
        <a:p>
          <a:pPr algn="l"/>
          <a:r>
            <a:rPr lang="en-GB" sz="1000" dirty="0"/>
            <a:t>Outputting the results as a data frame (dataiku)</a:t>
          </a:r>
        </a:p>
      </dgm:t>
    </dgm:pt>
    <dgm:pt modelId="{D6CAC290-87CC-46C6-A711-654551AACB48}" type="parTrans" cxnId="{68378E9E-4BD7-4BED-90AF-07FE51CFADD0}">
      <dgm:prSet/>
      <dgm:spPr/>
      <dgm:t>
        <a:bodyPr/>
        <a:lstStyle/>
        <a:p>
          <a:endParaRPr lang="en-GB"/>
        </a:p>
      </dgm:t>
    </dgm:pt>
    <dgm:pt modelId="{F6A52327-FB15-4D9C-B284-E68A0B3D0E21}" type="sibTrans" cxnId="{68378E9E-4BD7-4BED-90AF-07FE51CFADD0}">
      <dgm:prSet/>
      <dgm:spPr/>
      <dgm:t>
        <a:bodyPr/>
        <a:lstStyle/>
        <a:p>
          <a:endParaRPr lang="en-GB"/>
        </a:p>
      </dgm:t>
    </dgm:pt>
    <dgm:pt modelId="{F982F091-53DF-404F-912E-47765E0AA444}">
      <dgm:prSet phldrT="[Text]" custT="1"/>
      <dgm:spPr/>
      <dgm:t>
        <a:bodyPr/>
        <a:lstStyle/>
        <a:p>
          <a:pPr algn="l"/>
          <a:r>
            <a:rPr lang="en-GB" sz="1000" dirty="0"/>
            <a:t>Supervised learning</a:t>
          </a:r>
        </a:p>
      </dgm:t>
    </dgm:pt>
    <dgm:pt modelId="{6C449689-8AD3-4472-8A0E-5031434EF6EE}" type="parTrans" cxnId="{BD275659-7310-4960-B607-73C412B6F4DE}">
      <dgm:prSet/>
      <dgm:spPr/>
      <dgm:t>
        <a:bodyPr/>
        <a:lstStyle/>
        <a:p>
          <a:endParaRPr lang="en-GB"/>
        </a:p>
      </dgm:t>
    </dgm:pt>
    <dgm:pt modelId="{2355EDE7-1244-49F7-9830-2011826762E6}" type="sibTrans" cxnId="{BD275659-7310-4960-B607-73C412B6F4DE}">
      <dgm:prSet/>
      <dgm:spPr/>
      <dgm:t>
        <a:bodyPr/>
        <a:lstStyle/>
        <a:p>
          <a:endParaRPr lang="en-GB"/>
        </a:p>
      </dgm:t>
    </dgm:pt>
    <dgm:pt modelId="{5DF5B0ED-E86A-44DA-A0CF-254E15AF165E}">
      <dgm:prSet phldrT="[Text]" custT="1"/>
      <dgm:spPr/>
      <dgm:t>
        <a:bodyPr/>
        <a:lstStyle/>
        <a:p>
          <a:pPr algn="l"/>
          <a:r>
            <a:rPr lang="en-GB" sz="1000" dirty="0"/>
            <a:t>Normalizing the images</a:t>
          </a:r>
        </a:p>
      </dgm:t>
    </dgm:pt>
    <dgm:pt modelId="{A47BB4CB-BB8A-46A3-91A0-87B45D6A9606}" type="sibTrans" cxnId="{6F743043-6942-4D08-A0C7-B1C0B1824EB9}">
      <dgm:prSet/>
      <dgm:spPr/>
      <dgm:t>
        <a:bodyPr/>
        <a:lstStyle/>
        <a:p>
          <a:endParaRPr lang="en-GB"/>
        </a:p>
      </dgm:t>
    </dgm:pt>
    <dgm:pt modelId="{95EF8415-F306-430B-AC91-BAC4E9D40070}" type="parTrans" cxnId="{6F743043-6942-4D08-A0C7-B1C0B1824EB9}">
      <dgm:prSet/>
      <dgm:spPr/>
      <dgm:t>
        <a:bodyPr/>
        <a:lstStyle/>
        <a:p>
          <a:endParaRPr lang="en-GB"/>
        </a:p>
      </dgm:t>
    </dgm:pt>
    <dgm:pt modelId="{4835DED4-468F-474E-BA4B-060FA7F82E23}">
      <dgm:prSet phldrT="[Text]" custT="1"/>
      <dgm:spPr/>
      <dgm:t>
        <a:bodyPr/>
        <a:lstStyle/>
        <a:p>
          <a:pPr algn="l"/>
          <a:r>
            <a:rPr lang="en-GB" sz="1000" dirty="0"/>
            <a:t>Neural network</a:t>
          </a:r>
        </a:p>
      </dgm:t>
    </dgm:pt>
    <dgm:pt modelId="{E1EE8B4D-C311-4672-98B0-B25A5310B62F}" type="parTrans" cxnId="{C8F8DCC4-BDBD-4785-AD80-A7355D00D057}">
      <dgm:prSet/>
      <dgm:spPr/>
      <dgm:t>
        <a:bodyPr/>
        <a:lstStyle/>
        <a:p>
          <a:endParaRPr lang="en-GB"/>
        </a:p>
      </dgm:t>
    </dgm:pt>
    <dgm:pt modelId="{13429334-0C4C-4581-A50E-6DF630644CAE}" type="sibTrans" cxnId="{C8F8DCC4-BDBD-4785-AD80-A7355D00D057}">
      <dgm:prSet/>
      <dgm:spPr/>
      <dgm:t>
        <a:bodyPr/>
        <a:lstStyle/>
        <a:p>
          <a:endParaRPr lang="en-GB"/>
        </a:p>
      </dgm:t>
    </dgm:pt>
    <dgm:pt modelId="{B669EBB3-979A-4DAE-AD86-48C300F2FAC4}" type="pres">
      <dgm:prSet presAssocID="{22B19FD6-7BB9-4E73-9F47-84CD60E95370}" presName="Name0" presStyleCnt="0">
        <dgm:presLayoutVars>
          <dgm:dir/>
          <dgm:resizeHandles val="exact"/>
        </dgm:presLayoutVars>
      </dgm:prSet>
      <dgm:spPr/>
    </dgm:pt>
    <dgm:pt modelId="{9A3F3E88-2508-496F-8EAF-79E6B10DB676}" type="pres">
      <dgm:prSet presAssocID="{054B7844-DC7B-456E-A47F-18DCF8CC6A93}" presName="node" presStyleLbl="node1" presStyleIdx="0" presStyleCnt="4">
        <dgm:presLayoutVars>
          <dgm:bulletEnabled val="1"/>
        </dgm:presLayoutVars>
      </dgm:prSet>
      <dgm:spPr/>
    </dgm:pt>
    <dgm:pt modelId="{663438D9-6261-4287-A632-C3F32E449DB5}" type="pres">
      <dgm:prSet presAssocID="{277CE23D-F856-4BC0-ACDE-BCB84A8D2F09}" presName="sibTrans" presStyleLbl="sibTrans2D1" presStyleIdx="0" presStyleCnt="3"/>
      <dgm:spPr/>
    </dgm:pt>
    <dgm:pt modelId="{357FE110-9A24-49B0-9EA6-A38463F2819F}" type="pres">
      <dgm:prSet presAssocID="{277CE23D-F856-4BC0-ACDE-BCB84A8D2F09}" presName="connectorText" presStyleLbl="sibTrans2D1" presStyleIdx="0" presStyleCnt="3"/>
      <dgm:spPr/>
    </dgm:pt>
    <dgm:pt modelId="{CAEFF389-F17F-44A6-AB5D-C12AD4D4259F}" type="pres">
      <dgm:prSet presAssocID="{D00D9873-BF3F-4AE7-ACFB-B78AD7E4C4A3}" presName="node" presStyleLbl="node1" presStyleIdx="1" presStyleCnt="4">
        <dgm:presLayoutVars>
          <dgm:bulletEnabled val="1"/>
        </dgm:presLayoutVars>
      </dgm:prSet>
      <dgm:spPr/>
    </dgm:pt>
    <dgm:pt modelId="{47A8D012-6243-4328-B73B-AED2005F69BA}" type="pres">
      <dgm:prSet presAssocID="{EA94CE5C-6C63-402B-B174-AB4A22686B24}" presName="sibTrans" presStyleLbl="sibTrans2D1" presStyleIdx="1" presStyleCnt="3"/>
      <dgm:spPr/>
    </dgm:pt>
    <dgm:pt modelId="{ED81216D-F2AB-428E-88F1-9C987F7196C1}" type="pres">
      <dgm:prSet presAssocID="{EA94CE5C-6C63-402B-B174-AB4A22686B24}" presName="connectorText" presStyleLbl="sibTrans2D1" presStyleIdx="1" presStyleCnt="3"/>
      <dgm:spPr/>
    </dgm:pt>
    <dgm:pt modelId="{2A41DA02-43AA-4DCB-A117-2E1042E5BF2C}" type="pres">
      <dgm:prSet presAssocID="{7A2BD27D-1DCA-4599-95B8-D5308B86C247}" presName="node" presStyleLbl="node1" presStyleIdx="2" presStyleCnt="4">
        <dgm:presLayoutVars>
          <dgm:bulletEnabled val="1"/>
        </dgm:presLayoutVars>
      </dgm:prSet>
      <dgm:spPr/>
    </dgm:pt>
    <dgm:pt modelId="{CDDFCA44-9958-4FD4-8947-B2FD76707A3D}" type="pres">
      <dgm:prSet presAssocID="{BA562CAE-5415-4D2C-A271-D9ED78CE412D}" presName="sibTrans" presStyleLbl="sibTrans2D1" presStyleIdx="2" presStyleCnt="3"/>
      <dgm:spPr/>
    </dgm:pt>
    <dgm:pt modelId="{AD641279-8A89-4E2A-93D9-FCDD4D7C9C32}" type="pres">
      <dgm:prSet presAssocID="{BA562CAE-5415-4D2C-A271-D9ED78CE412D}" presName="connectorText" presStyleLbl="sibTrans2D1" presStyleIdx="2" presStyleCnt="3"/>
      <dgm:spPr/>
    </dgm:pt>
    <dgm:pt modelId="{69754CB7-84F6-4770-B540-767DFEAD3D87}" type="pres">
      <dgm:prSet presAssocID="{669E5A43-74DA-45C2-A412-D69DFA393B84}" presName="node" presStyleLbl="node1" presStyleIdx="3" presStyleCnt="4">
        <dgm:presLayoutVars>
          <dgm:bulletEnabled val="1"/>
        </dgm:presLayoutVars>
      </dgm:prSet>
      <dgm:spPr/>
    </dgm:pt>
  </dgm:ptLst>
  <dgm:cxnLst>
    <dgm:cxn modelId="{69AC6A02-B0A2-4F0B-B695-B51E95DA988D}" srcId="{7A2BD27D-1DCA-4599-95B8-D5308B86C247}" destId="{0BC0B983-A2F0-45AE-91EF-86DB48956AE5}" srcOrd="1" destOrd="0" parTransId="{F0A2DE21-67C3-416F-86BC-30534640A1AD}" sibTransId="{3227C860-16FC-41BE-9E5E-71C4BCBDEB5E}"/>
    <dgm:cxn modelId="{5D75430F-14D4-4472-9A94-A44E73583233}" type="presOf" srcId="{669E5A43-74DA-45C2-A412-D69DFA393B84}" destId="{69754CB7-84F6-4770-B540-767DFEAD3D87}" srcOrd="0" destOrd="0" presId="urn:microsoft.com/office/officeart/2005/8/layout/process1"/>
    <dgm:cxn modelId="{7710CD11-8182-45D6-A1BB-D0951106B7EA}" srcId="{0BC0B983-A2F0-45AE-91EF-86DB48956AE5}" destId="{021C1239-F39D-453C-8837-14F8ECE5EA6B}" srcOrd="1" destOrd="0" parTransId="{25FA8E2D-059F-482E-8098-97CDBD2B8603}" sibTransId="{494769EC-65ED-47B6-B5F3-17167A53D70B}"/>
    <dgm:cxn modelId="{73D80F1C-3F73-44B5-91EF-F5E1DBA3A2A1}" srcId="{22B19FD6-7BB9-4E73-9F47-84CD60E95370}" destId="{D00D9873-BF3F-4AE7-ACFB-B78AD7E4C4A3}" srcOrd="1" destOrd="0" parTransId="{305BFDAF-6E77-44B7-A24C-AF5C11B0CC30}" sibTransId="{EA94CE5C-6C63-402B-B174-AB4A22686B24}"/>
    <dgm:cxn modelId="{B27B5D1E-ED1A-41D7-A2AE-6889D31D36D1}" type="presOf" srcId="{5DF5B0ED-E86A-44DA-A0CF-254E15AF165E}" destId="{9A3F3E88-2508-496F-8EAF-79E6B10DB676}" srcOrd="0" destOrd="4" presId="urn:microsoft.com/office/officeart/2005/8/layout/process1"/>
    <dgm:cxn modelId="{8B180125-EAC0-467D-BA87-E61260264929}" type="presOf" srcId="{C80C901D-49A0-4CB1-A76E-3B6565B2D11C}" destId="{CAEFF389-F17F-44A6-AB5D-C12AD4D4259F}" srcOrd="0" destOrd="3" presId="urn:microsoft.com/office/officeart/2005/8/layout/process1"/>
    <dgm:cxn modelId="{8BE7EC2C-F110-491D-948D-3A704D54CA7B}" srcId="{0BC0B983-A2F0-45AE-91EF-86DB48956AE5}" destId="{F935F71D-9A08-44B2-8AB4-754D6C5E574E}" srcOrd="0" destOrd="0" parTransId="{DFBBA825-2238-44B2-9ABF-BBDEDDEE60E5}" sibTransId="{DE8FDFD0-FE5C-4E2B-99B9-435C3CEF61CC}"/>
    <dgm:cxn modelId="{0E6F9F40-1CF3-47F4-91DB-DA0E5BC56041}" type="presOf" srcId="{EA94CE5C-6C63-402B-B174-AB4A22686B24}" destId="{ED81216D-F2AB-428E-88F1-9C987F7196C1}" srcOrd="1" destOrd="0" presId="urn:microsoft.com/office/officeart/2005/8/layout/process1"/>
    <dgm:cxn modelId="{6F743043-6942-4D08-A0C7-B1C0B1824EB9}" srcId="{054B7844-DC7B-456E-A47F-18DCF8CC6A93}" destId="{5DF5B0ED-E86A-44DA-A0CF-254E15AF165E}" srcOrd="3" destOrd="0" parTransId="{95EF8415-F306-430B-AC91-BAC4E9D40070}" sibTransId="{A47BB4CB-BB8A-46A3-91A0-87B45D6A9606}"/>
    <dgm:cxn modelId="{54867947-2386-41CB-98D4-BCB58D9CD60B}" type="presOf" srcId="{BA562CAE-5415-4D2C-A271-D9ED78CE412D}" destId="{AD641279-8A89-4E2A-93D9-FCDD4D7C9C32}" srcOrd="1" destOrd="0" presId="urn:microsoft.com/office/officeart/2005/8/layout/process1"/>
    <dgm:cxn modelId="{8AB18567-55F1-4A12-9612-293F08FED7A8}" type="presOf" srcId="{F3575E8E-935B-4928-9475-A923DD25CCAD}" destId="{69754CB7-84F6-4770-B540-767DFEAD3D87}" srcOrd="0" destOrd="2" presId="urn:microsoft.com/office/officeart/2005/8/layout/process1"/>
    <dgm:cxn modelId="{BF674549-53D5-45C0-B11F-979A0F13D94C}" type="presOf" srcId="{9978E149-AFC3-4C61-B5DA-43CBC80C6BFF}" destId="{69754CB7-84F6-4770-B540-767DFEAD3D87}" srcOrd="0" destOrd="3" presId="urn:microsoft.com/office/officeart/2005/8/layout/process1"/>
    <dgm:cxn modelId="{925EAD49-448F-4677-8A2E-06E048DC7834}" type="presOf" srcId="{F982F091-53DF-404F-912E-47765E0AA444}" destId="{CAEFF389-F17F-44A6-AB5D-C12AD4D4259F}" srcOrd="0" destOrd="2" presId="urn:microsoft.com/office/officeart/2005/8/layout/process1"/>
    <dgm:cxn modelId="{242BEC6E-66BB-4E69-BACC-7B250E0B2E6A}" type="presOf" srcId="{F707FCDE-8833-4565-A4C7-D06EC854A304}" destId="{9A3F3E88-2508-496F-8EAF-79E6B10DB676}" srcOrd="0" destOrd="1" presId="urn:microsoft.com/office/officeart/2005/8/layout/process1"/>
    <dgm:cxn modelId="{C3158D52-81B8-4D73-ADDE-C3E35B040E7D}" srcId="{22B19FD6-7BB9-4E73-9F47-84CD60E95370}" destId="{7A2BD27D-1DCA-4599-95B8-D5308B86C247}" srcOrd="2" destOrd="0" parTransId="{16F4EE44-DC6E-4361-BD35-71D3C329DA63}" sibTransId="{BA562CAE-5415-4D2C-A271-D9ED78CE412D}"/>
    <dgm:cxn modelId="{736D3376-747D-4336-B8E9-C8BFC0AC7E08}" type="presOf" srcId="{7A2BD27D-1DCA-4599-95B8-D5308B86C247}" destId="{2A41DA02-43AA-4DCB-A117-2E1042E5BF2C}" srcOrd="0" destOrd="0" presId="urn:microsoft.com/office/officeart/2005/8/layout/process1"/>
    <dgm:cxn modelId="{CB470D57-23D0-4DBC-B15D-8BC60945534F}" srcId="{D00D9873-BF3F-4AE7-ACFB-B78AD7E4C4A3}" destId="{C96A1F24-DF9D-46DA-97C6-C1C0229A655C}" srcOrd="3" destOrd="0" parTransId="{8B67F096-082E-4150-A43A-A4A8C806BC77}" sibTransId="{2E591652-FFB7-488F-B242-82153DF3147E}"/>
    <dgm:cxn modelId="{BD275659-7310-4960-B607-73C412B6F4DE}" srcId="{D00D9873-BF3F-4AE7-ACFB-B78AD7E4C4A3}" destId="{F982F091-53DF-404F-912E-47765E0AA444}" srcOrd="1" destOrd="0" parTransId="{6C449689-8AD3-4472-8A0E-5031434EF6EE}" sibTransId="{2355EDE7-1244-49F7-9830-2011826762E6}"/>
    <dgm:cxn modelId="{CC33FB59-16CE-407E-97B7-2ABF0B6E8EBF}" srcId="{22B19FD6-7BB9-4E73-9F47-84CD60E95370}" destId="{669E5A43-74DA-45C2-A412-D69DFA393B84}" srcOrd="3" destOrd="0" parTransId="{CE251C91-0D48-48E3-8157-60AE19A7C4BA}" sibTransId="{445322E2-FDFD-4128-92EE-B17B3203E858}"/>
    <dgm:cxn modelId="{BF0C3E5A-D2FD-4534-957E-051636A38B36}" srcId="{054B7844-DC7B-456E-A47F-18DCF8CC6A93}" destId="{2A241FD5-31BE-47E5-8ECF-E2103F9C068D}" srcOrd="2" destOrd="0" parTransId="{5D22437B-E126-4184-93AF-FDC7DEACB10F}" sibTransId="{55016BB7-1411-4358-84B5-FD6350F0AF43}"/>
    <dgm:cxn modelId="{18776C81-0AAC-4855-BBC5-85CE66BF790D}" type="presOf" srcId="{BA562CAE-5415-4D2C-A271-D9ED78CE412D}" destId="{CDDFCA44-9958-4FD4-8947-B2FD76707A3D}" srcOrd="0" destOrd="0" presId="urn:microsoft.com/office/officeart/2005/8/layout/process1"/>
    <dgm:cxn modelId="{3EFA4383-B419-41EC-B168-241C0527164D}" type="presOf" srcId="{4835DED4-468F-474E-BA4B-060FA7F82E23}" destId="{CAEFF389-F17F-44A6-AB5D-C12AD4D4259F}" srcOrd="0" destOrd="1" presId="urn:microsoft.com/office/officeart/2005/8/layout/process1"/>
    <dgm:cxn modelId="{2E585489-54E4-4E45-871C-063C418D81D9}" type="presOf" srcId="{E0B441E7-9382-45BA-953E-0FE1D0A7A486}" destId="{69754CB7-84F6-4770-B540-767DFEAD3D87}" srcOrd="0" destOrd="1" presId="urn:microsoft.com/office/officeart/2005/8/layout/process1"/>
    <dgm:cxn modelId="{0BA7BC8E-5CF0-4109-9107-91B1EB790142}" type="presOf" srcId="{0BC0B983-A2F0-45AE-91EF-86DB48956AE5}" destId="{2A41DA02-43AA-4DCB-A117-2E1042E5BF2C}" srcOrd="0" destOrd="2" presId="urn:microsoft.com/office/officeart/2005/8/layout/process1"/>
    <dgm:cxn modelId="{1B782695-CF05-4F8A-B445-7D7B5DF67619}" srcId="{669E5A43-74DA-45C2-A412-D69DFA393B84}" destId="{F3575E8E-935B-4928-9475-A923DD25CCAD}" srcOrd="1" destOrd="0" parTransId="{A302380E-9C3A-4523-BED3-B4C199471EC9}" sibTransId="{AAB18928-0CAC-4036-B0A0-BB6E4959E20D}"/>
    <dgm:cxn modelId="{68378E9E-4BD7-4BED-90AF-07FE51CFADD0}" srcId="{669E5A43-74DA-45C2-A412-D69DFA393B84}" destId="{E0B441E7-9382-45BA-953E-0FE1D0A7A486}" srcOrd="0" destOrd="0" parTransId="{D6CAC290-87CC-46C6-A711-654551AACB48}" sibTransId="{F6A52327-FB15-4D9C-B284-E68A0B3D0E21}"/>
    <dgm:cxn modelId="{B5EB9BA7-CAAC-4A57-80F6-62D1A9B8BE14}" srcId="{669E5A43-74DA-45C2-A412-D69DFA393B84}" destId="{9978E149-AFC3-4C61-B5DA-43CBC80C6BFF}" srcOrd="2" destOrd="0" parTransId="{BE21191B-3F2A-4FD4-9B75-55F02ED58AF9}" sibTransId="{648FACB3-F61C-4E98-9AA1-6604AAC62DFE}"/>
    <dgm:cxn modelId="{7DB7F4B3-56A2-495E-9BC5-06BB9340DD42}" type="presOf" srcId="{EA94CE5C-6C63-402B-B174-AB4A22686B24}" destId="{47A8D012-6243-4328-B73B-AED2005F69BA}" srcOrd="0" destOrd="0" presId="urn:microsoft.com/office/officeart/2005/8/layout/process1"/>
    <dgm:cxn modelId="{77F16DBD-5B2B-4716-B81B-8F6E26C5D77A}" srcId="{D00D9873-BF3F-4AE7-ACFB-B78AD7E4C4A3}" destId="{C80C901D-49A0-4CB1-A76E-3B6565B2D11C}" srcOrd="2" destOrd="0" parTransId="{355EA320-6CBB-48CC-AFC5-D219DB13569B}" sibTransId="{4A61A82B-DB31-4CC1-A5B0-7EC7FF09EA62}"/>
    <dgm:cxn modelId="{F2EE24BF-2EFE-4653-A7BA-2340A20386B2}" srcId="{7A2BD27D-1DCA-4599-95B8-D5308B86C247}" destId="{8ACA4567-C037-473A-A18C-A7EC72A4EBDF}" srcOrd="0" destOrd="0" parTransId="{9EE16A09-206F-447A-B3DE-D9E14E75173A}" sibTransId="{1E0B2437-435A-452E-AB39-48F07B5892A5}"/>
    <dgm:cxn modelId="{C8F8DCC4-BDBD-4785-AD80-A7355D00D057}" srcId="{D00D9873-BF3F-4AE7-ACFB-B78AD7E4C4A3}" destId="{4835DED4-468F-474E-BA4B-060FA7F82E23}" srcOrd="0" destOrd="0" parTransId="{E1EE8B4D-C311-4672-98B0-B25A5310B62F}" sibTransId="{13429334-0C4C-4581-A50E-6DF630644CAE}"/>
    <dgm:cxn modelId="{E8F4F7CC-E454-4C87-8D09-7027D4FDC330}" type="presOf" srcId="{C96A1F24-DF9D-46DA-97C6-C1C0229A655C}" destId="{CAEFF389-F17F-44A6-AB5D-C12AD4D4259F}" srcOrd="0" destOrd="4" presId="urn:microsoft.com/office/officeart/2005/8/layout/process1"/>
    <dgm:cxn modelId="{11A6C1CD-7CCE-42D4-81CC-566F42EA6524}" srcId="{054B7844-DC7B-456E-A47F-18DCF8CC6A93}" destId="{C68BBB72-8E2A-49C6-92D0-B94671DA7729}" srcOrd="1" destOrd="0" parTransId="{3047A386-9428-47E7-B13D-FB196042C9EB}" sibTransId="{9D588E54-9CAB-4F91-A385-3EA110239AD0}"/>
    <dgm:cxn modelId="{B7E8D3CD-8174-4319-A620-BEBE6B8338DE}" type="presOf" srcId="{22B19FD6-7BB9-4E73-9F47-84CD60E95370}" destId="{B669EBB3-979A-4DAE-AD86-48C300F2FAC4}" srcOrd="0" destOrd="0" presId="urn:microsoft.com/office/officeart/2005/8/layout/process1"/>
    <dgm:cxn modelId="{D6C91ECE-5868-4C0B-AA27-454E3D3D5E57}" srcId="{22B19FD6-7BB9-4E73-9F47-84CD60E95370}" destId="{054B7844-DC7B-456E-A47F-18DCF8CC6A93}" srcOrd="0" destOrd="0" parTransId="{E7EA76E2-118D-4A13-AF3E-E85E11113261}" sibTransId="{277CE23D-F856-4BC0-ACDE-BCB84A8D2F09}"/>
    <dgm:cxn modelId="{6F159ED1-0DAD-481F-9A6C-2E7E7FB1180C}" type="presOf" srcId="{277CE23D-F856-4BC0-ACDE-BCB84A8D2F09}" destId="{663438D9-6261-4287-A632-C3F32E449DB5}" srcOrd="0" destOrd="0" presId="urn:microsoft.com/office/officeart/2005/8/layout/process1"/>
    <dgm:cxn modelId="{41C303DC-B657-4368-B2B4-EEAF01A7D5DC}" type="presOf" srcId="{054B7844-DC7B-456E-A47F-18DCF8CC6A93}" destId="{9A3F3E88-2508-496F-8EAF-79E6B10DB676}" srcOrd="0" destOrd="0" presId="urn:microsoft.com/office/officeart/2005/8/layout/process1"/>
    <dgm:cxn modelId="{E9171BE2-68B8-41A4-9995-1888CE31BCA5}" type="presOf" srcId="{8ACA4567-C037-473A-A18C-A7EC72A4EBDF}" destId="{2A41DA02-43AA-4DCB-A117-2E1042E5BF2C}" srcOrd="0" destOrd="1" presId="urn:microsoft.com/office/officeart/2005/8/layout/process1"/>
    <dgm:cxn modelId="{CA998BE3-9C8A-49E4-8439-A947BD929287}" type="presOf" srcId="{C68BBB72-8E2A-49C6-92D0-B94671DA7729}" destId="{9A3F3E88-2508-496F-8EAF-79E6B10DB676}" srcOrd="0" destOrd="2" presId="urn:microsoft.com/office/officeart/2005/8/layout/process1"/>
    <dgm:cxn modelId="{417FF5EA-B374-4497-B5C5-18858B4495B5}" type="presOf" srcId="{277CE23D-F856-4BC0-ACDE-BCB84A8D2F09}" destId="{357FE110-9A24-49B0-9EA6-A38463F2819F}" srcOrd="1" destOrd="0" presId="urn:microsoft.com/office/officeart/2005/8/layout/process1"/>
    <dgm:cxn modelId="{629154EB-A9AA-483B-A8AF-6A4584DF3F75}" type="presOf" srcId="{021C1239-F39D-453C-8837-14F8ECE5EA6B}" destId="{2A41DA02-43AA-4DCB-A117-2E1042E5BF2C}" srcOrd="0" destOrd="4" presId="urn:microsoft.com/office/officeart/2005/8/layout/process1"/>
    <dgm:cxn modelId="{9CCC29ED-2D93-45F3-AF50-CFBF8E2E2FE8}" srcId="{054B7844-DC7B-456E-A47F-18DCF8CC6A93}" destId="{F707FCDE-8833-4565-A4C7-D06EC854A304}" srcOrd="0" destOrd="0" parTransId="{135AC47A-ACF7-49FE-99E2-72BD7699D245}" sibTransId="{12F23477-6663-4D9F-8F3D-19C3BC481999}"/>
    <dgm:cxn modelId="{410E5BF2-4462-46A6-9D15-FF393F5096CD}" type="presOf" srcId="{2A241FD5-31BE-47E5-8ECF-E2103F9C068D}" destId="{9A3F3E88-2508-496F-8EAF-79E6B10DB676}" srcOrd="0" destOrd="3" presId="urn:microsoft.com/office/officeart/2005/8/layout/process1"/>
    <dgm:cxn modelId="{019B5BF7-5228-40E6-80D4-3176EF2650B5}" type="presOf" srcId="{F935F71D-9A08-44B2-8AB4-754D6C5E574E}" destId="{2A41DA02-43AA-4DCB-A117-2E1042E5BF2C}" srcOrd="0" destOrd="3" presId="urn:microsoft.com/office/officeart/2005/8/layout/process1"/>
    <dgm:cxn modelId="{852FAFFF-057C-404A-8A20-F17BAC3C3EF3}" type="presOf" srcId="{D00D9873-BF3F-4AE7-ACFB-B78AD7E4C4A3}" destId="{CAEFF389-F17F-44A6-AB5D-C12AD4D4259F}" srcOrd="0" destOrd="0" presId="urn:microsoft.com/office/officeart/2005/8/layout/process1"/>
    <dgm:cxn modelId="{62B7152E-E8BF-48B2-802F-185551C977B4}" type="presParOf" srcId="{B669EBB3-979A-4DAE-AD86-48C300F2FAC4}" destId="{9A3F3E88-2508-496F-8EAF-79E6B10DB676}" srcOrd="0" destOrd="0" presId="urn:microsoft.com/office/officeart/2005/8/layout/process1"/>
    <dgm:cxn modelId="{D15F2DE6-A633-454F-993C-18F73D1619EE}" type="presParOf" srcId="{B669EBB3-979A-4DAE-AD86-48C300F2FAC4}" destId="{663438D9-6261-4287-A632-C3F32E449DB5}" srcOrd="1" destOrd="0" presId="urn:microsoft.com/office/officeart/2005/8/layout/process1"/>
    <dgm:cxn modelId="{7B763C0F-7911-49A6-9CF2-16A3AD7F0710}" type="presParOf" srcId="{663438D9-6261-4287-A632-C3F32E449DB5}" destId="{357FE110-9A24-49B0-9EA6-A38463F2819F}" srcOrd="0" destOrd="0" presId="urn:microsoft.com/office/officeart/2005/8/layout/process1"/>
    <dgm:cxn modelId="{BCD1A5FD-7284-4097-894C-53712AD8D261}" type="presParOf" srcId="{B669EBB3-979A-4DAE-AD86-48C300F2FAC4}" destId="{CAEFF389-F17F-44A6-AB5D-C12AD4D4259F}" srcOrd="2" destOrd="0" presId="urn:microsoft.com/office/officeart/2005/8/layout/process1"/>
    <dgm:cxn modelId="{7269A9E4-97B2-4B3F-B4A1-17F2708CBD1E}" type="presParOf" srcId="{B669EBB3-979A-4DAE-AD86-48C300F2FAC4}" destId="{47A8D012-6243-4328-B73B-AED2005F69BA}" srcOrd="3" destOrd="0" presId="urn:microsoft.com/office/officeart/2005/8/layout/process1"/>
    <dgm:cxn modelId="{61EA34FE-F4C3-4C62-AC8B-A7811F3745C7}" type="presParOf" srcId="{47A8D012-6243-4328-B73B-AED2005F69BA}" destId="{ED81216D-F2AB-428E-88F1-9C987F7196C1}" srcOrd="0" destOrd="0" presId="urn:microsoft.com/office/officeart/2005/8/layout/process1"/>
    <dgm:cxn modelId="{5E4ED953-6F8C-4579-BBBF-3CF4479054B0}" type="presParOf" srcId="{B669EBB3-979A-4DAE-AD86-48C300F2FAC4}" destId="{2A41DA02-43AA-4DCB-A117-2E1042E5BF2C}" srcOrd="4" destOrd="0" presId="urn:microsoft.com/office/officeart/2005/8/layout/process1"/>
    <dgm:cxn modelId="{A35CF2F8-F942-45A8-85F5-D92938BB598A}" type="presParOf" srcId="{B669EBB3-979A-4DAE-AD86-48C300F2FAC4}" destId="{CDDFCA44-9958-4FD4-8947-B2FD76707A3D}" srcOrd="5" destOrd="0" presId="urn:microsoft.com/office/officeart/2005/8/layout/process1"/>
    <dgm:cxn modelId="{A53488EF-32C3-4C4B-A8EF-A2609B56B9A1}" type="presParOf" srcId="{CDDFCA44-9958-4FD4-8947-B2FD76707A3D}" destId="{AD641279-8A89-4E2A-93D9-FCDD4D7C9C32}" srcOrd="0" destOrd="0" presId="urn:microsoft.com/office/officeart/2005/8/layout/process1"/>
    <dgm:cxn modelId="{E200B791-B25B-455E-A07D-F28BD578F3DD}" type="presParOf" srcId="{B669EBB3-979A-4DAE-AD86-48C300F2FAC4}" destId="{69754CB7-84F6-4770-B540-767DFEAD3D8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F3E88-2508-496F-8EAF-79E6B10DB676}">
      <dsp:nvSpPr>
        <dsp:cNvPr id="0" name=""/>
        <dsp:cNvSpPr/>
      </dsp:nvSpPr>
      <dsp:spPr>
        <a:xfrm>
          <a:off x="4462" y="1238058"/>
          <a:ext cx="1950908" cy="14997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preparation and pre-processing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Extract frames from videos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Labelling the frames (</a:t>
          </a:r>
          <a:r>
            <a:rPr lang="en-GB" sz="1000" kern="1200" dirty="0" err="1"/>
            <a:t>labelImg</a:t>
          </a:r>
          <a:r>
            <a:rPr lang="en-GB" sz="10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Resizing the PIL images, convert to RGB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Normalizing the images</a:t>
          </a:r>
        </a:p>
      </dsp:txBody>
      <dsp:txXfrm>
        <a:off x="48388" y="1281984"/>
        <a:ext cx="1863056" cy="1411909"/>
      </dsp:txXfrm>
    </dsp:sp>
    <dsp:sp modelId="{663438D9-6261-4287-A632-C3F32E449DB5}">
      <dsp:nvSpPr>
        <dsp:cNvPr id="0" name=""/>
        <dsp:cNvSpPr/>
      </dsp:nvSpPr>
      <dsp:spPr>
        <a:xfrm>
          <a:off x="2150461" y="1746026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2150461" y="1842791"/>
        <a:ext cx="289514" cy="290295"/>
      </dsp:txXfrm>
    </dsp:sp>
    <dsp:sp modelId="{CAEFF389-F17F-44A6-AB5D-C12AD4D4259F}">
      <dsp:nvSpPr>
        <dsp:cNvPr id="0" name=""/>
        <dsp:cNvSpPr/>
      </dsp:nvSpPr>
      <dsp:spPr>
        <a:xfrm>
          <a:off x="2735734" y="1238058"/>
          <a:ext cx="1950908" cy="14997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Training a model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Neural network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Supervised learning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Tuning the hyperparameters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Data augmentation</a:t>
          </a:r>
        </a:p>
      </dsp:txBody>
      <dsp:txXfrm>
        <a:off x="2779660" y="1281984"/>
        <a:ext cx="1863056" cy="1411909"/>
      </dsp:txXfrm>
    </dsp:sp>
    <dsp:sp modelId="{47A8D012-6243-4328-B73B-AED2005F69BA}">
      <dsp:nvSpPr>
        <dsp:cNvPr id="0" name=""/>
        <dsp:cNvSpPr/>
      </dsp:nvSpPr>
      <dsp:spPr>
        <a:xfrm>
          <a:off x="4881734" y="1746026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4881734" y="1842791"/>
        <a:ext cx="289514" cy="290295"/>
      </dsp:txXfrm>
    </dsp:sp>
    <dsp:sp modelId="{2A41DA02-43AA-4DCB-A117-2E1042E5BF2C}">
      <dsp:nvSpPr>
        <dsp:cNvPr id="0" name=""/>
        <dsp:cNvSpPr/>
      </dsp:nvSpPr>
      <dsp:spPr>
        <a:xfrm>
          <a:off x="5467006" y="1238058"/>
          <a:ext cx="1950908" cy="14997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Predictions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Boxes with labels and “objectness” scores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Eliminating the duplicate boxes generated by the model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Non maximum suppression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Score threshold</a:t>
          </a:r>
        </a:p>
      </dsp:txBody>
      <dsp:txXfrm>
        <a:off x="5510932" y="1281984"/>
        <a:ext cx="1863056" cy="1411909"/>
      </dsp:txXfrm>
    </dsp:sp>
    <dsp:sp modelId="{CDDFCA44-9958-4FD4-8947-B2FD76707A3D}">
      <dsp:nvSpPr>
        <dsp:cNvPr id="0" name=""/>
        <dsp:cNvSpPr/>
      </dsp:nvSpPr>
      <dsp:spPr>
        <a:xfrm>
          <a:off x="7613006" y="1746026"/>
          <a:ext cx="413592" cy="4838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7613006" y="1842791"/>
        <a:ext cx="289514" cy="290295"/>
      </dsp:txXfrm>
    </dsp:sp>
    <dsp:sp modelId="{69754CB7-84F6-4770-B540-767DFEAD3D87}">
      <dsp:nvSpPr>
        <dsp:cNvPr id="0" name=""/>
        <dsp:cNvSpPr/>
      </dsp:nvSpPr>
      <dsp:spPr>
        <a:xfrm>
          <a:off x="8198279" y="1238058"/>
          <a:ext cx="1950908" cy="14997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Processing the results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Outputting the results as a data frame (dataiku)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Plotting density/number of people vs time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Analysis and comparison with conventional drilling data </a:t>
          </a:r>
        </a:p>
      </dsp:txBody>
      <dsp:txXfrm>
        <a:off x="8242205" y="1281984"/>
        <a:ext cx="1863056" cy="1411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FCAB0-1B99-9F47-9189-1EF0C71AD1E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F704C-D0B7-894B-8CD1-58BBB79F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0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F704C-D0B7-894B-8CD1-58BBB79F11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8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Faster R-CNN: CNN for both region proposal generation and object detection tasks.</a:t>
            </a:r>
          </a:p>
          <a:p>
            <a:r>
              <a:rPr lang="en-GB" dirty="0"/>
              <a:t>Regions proposals are reshaped with the </a:t>
            </a:r>
            <a:r>
              <a:rPr lang="en-GB" dirty="0" err="1"/>
              <a:t>RoI</a:t>
            </a:r>
            <a:r>
              <a:rPr lang="en-GB" dirty="0"/>
              <a:t> pooling layer.</a:t>
            </a:r>
          </a:p>
          <a:p>
            <a:r>
              <a:rPr lang="en-GB" dirty="0"/>
              <a:t>Result used to classify image with the proposed regions and predict box coordinates.</a:t>
            </a:r>
          </a:p>
          <a:p>
            <a:endParaRPr lang="en-GB" dirty="0"/>
          </a:p>
          <a:p>
            <a:r>
              <a:rPr lang="en-GB" dirty="0"/>
              <a:t>FPN: combines low and high resolutions (“semantically weak features” and “semantically strong features”)</a:t>
            </a:r>
          </a:p>
          <a:p>
            <a:r>
              <a:rPr lang="en-GB" dirty="0"/>
              <a:t>Improves accuracy and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F704C-D0B7-894B-8CD1-58BBB79F11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2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F704C-D0B7-894B-8CD1-58BBB79F11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0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l Construction -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109D0416-51F8-4555-B818-A02ED756CB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531" y="5094184"/>
            <a:ext cx="2316493" cy="1116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230880" y="4277946"/>
            <a:ext cx="8518208" cy="1125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200" dirty="0" smtClean="0">
                <a:solidFill>
                  <a:srgbClr val="595959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6051F57-D45E-4B81-919B-276B039B4FA9}"/>
              </a:ext>
            </a:extLst>
          </p:cNvPr>
          <p:cNvSpPr txBox="1">
            <a:spLocks/>
          </p:cNvSpPr>
          <p:nvPr userDrawn="1"/>
        </p:nvSpPr>
        <p:spPr>
          <a:xfrm>
            <a:off x="3230880" y="2630574"/>
            <a:ext cx="8518208" cy="112532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ts val="198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7AE5E-3357-409F-8C17-D9E49D6A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0" y="2638429"/>
            <a:ext cx="8518208" cy="911280"/>
          </a:xfrm>
        </p:spPr>
        <p:txBody>
          <a:bodyPr/>
          <a:lstStyle>
            <a:lvl1pPr>
              <a:defRPr sz="4400">
                <a:solidFill>
                  <a:srgbClr val="41DD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ightsWATCH-Watermark-Text-1234567890">
            <a:extLst>
              <a:ext uri="{FF2B5EF4-FFF2-40B4-BE49-F238E27FC236}">
                <a16:creationId xmlns:a16="http://schemas.microsoft.com/office/drawing/2014/main" id="{6735F9CA-304E-4914-B547-EC2EA5713017}"/>
              </a:ext>
            </a:extLst>
          </p:cNvPr>
          <p:cNvSpPr txBox="1"/>
          <p:nvPr userDrawn="1"/>
        </p:nvSpPr>
        <p:spPr>
          <a:xfrm>
            <a:off x="807600" y="6102559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Platforms 4.0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358A2-0329-4951-A6EA-6B65142236F7}"/>
              </a:ext>
            </a:extLst>
          </p:cNvPr>
          <p:cNvSpPr/>
          <p:nvPr userDrawn="1"/>
        </p:nvSpPr>
        <p:spPr>
          <a:xfrm flipH="1">
            <a:off x="708446" y="6298242"/>
            <a:ext cx="45719" cy="31514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BE81B-A05F-4659-A235-15BB50CA7F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ation  NO Icons -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5" cy="457200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dirty="0">
                <a:solidFill>
                  <a:srgbClr val="003366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21D8B9-B692-499F-82CD-1BDBE40D9140}"/>
              </a:ext>
            </a:extLst>
          </p:cNvPr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849F7E-B199-441B-84B8-F3870F6BD7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2913" y="1333500"/>
            <a:ext cx="11434762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rgbClr val="595959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rgbClr val="595959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525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conventional -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9824EC-8A9E-4F41-A9A9-B4403170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0" y="2638429"/>
            <a:ext cx="8518208" cy="911280"/>
          </a:xfrm>
        </p:spPr>
        <p:txBody>
          <a:bodyPr/>
          <a:lstStyle>
            <a:lvl1pPr>
              <a:defRPr sz="4400">
                <a:solidFill>
                  <a:srgbClr val="A0CF6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2" name="Picture 11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6B65C208-A9D2-4A81-91ED-A66D5E1DCE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531" y="5094184"/>
            <a:ext cx="2316493" cy="1116547"/>
          </a:xfrm>
          <a:prstGeom prst="rect">
            <a:avLst/>
          </a:prstGeom>
        </p:spPr>
      </p:pic>
      <p:sp>
        <p:nvSpPr>
          <p:cNvPr id="13" name="RightsWATCH-Watermark-Text-1234567890">
            <a:extLst>
              <a:ext uri="{FF2B5EF4-FFF2-40B4-BE49-F238E27FC236}">
                <a16:creationId xmlns:a16="http://schemas.microsoft.com/office/drawing/2014/main" id="{FC1FED57-25D7-4900-8B6B-45F56029F60A}"/>
              </a:ext>
            </a:extLst>
          </p:cNvPr>
          <p:cNvSpPr txBox="1"/>
          <p:nvPr userDrawn="1"/>
        </p:nvSpPr>
        <p:spPr>
          <a:xfrm>
            <a:off x="807600" y="6102559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Platforms 4.0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43C5BE-BBA5-4BDD-9CB8-911BA72E5125}"/>
              </a:ext>
            </a:extLst>
          </p:cNvPr>
          <p:cNvSpPr/>
          <p:nvPr userDrawn="1"/>
        </p:nvSpPr>
        <p:spPr>
          <a:xfrm flipH="1">
            <a:off x="708446" y="6298242"/>
            <a:ext cx="45719" cy="31514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C8EB4DB-6F9F-4E1A-BDF5-61B3FDB19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0880" y="4277946"/>
            <a:ext cx="8518208" cy="1125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200" dirty="0" smtClean="0">
                <a:solidFill>
                  <a:srgbClr val="595959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26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conventional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647E47-353C-40C2-87CB-4F395BBEE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57200"/>
            <a:ext cx="10154341" cy="462053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BFD0F2-2191-4A63-A8B8-6DA8E2E61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0154341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6756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conventional -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F5D64A9-7E3B-4036-993E-2766FE2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57200"/>
            <a:ext cx="10186507" cy="470214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dirty="0">
                <a:solidFill>
                  <a:srgbClr val="003366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8E4B43-70FA-4A32-A11A-6A75B985D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0154341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rgbClr val="595959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rgbClr val="595959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22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conventional NO Icons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5" cy="4572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1DED38-D476-45F4-B85C-69EE586AC850}"/>
              </a:ext>
            </a:extLst>
          </p:cNvPr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0B2A2A-99C8-4A75-9FC5-1BAC7450E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1316534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559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conventional NO Icons -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5" cy="457200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dirty="0">
                <a:solidFill>
                  <a:srgbClr val="003366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8EA27-A247-4621-A583-402B3A65B7B0}"/>
              </a:ext>
            </a:extLst>
          </p:cNvPr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AE1BBB-3F93-449F-8216-8F665EB5A1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2913" y="1333500"/>
            <a:ext cx="11434762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rgbClr val="595959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rgbClr val="595959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5150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ion -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30671E-77EF-4616-A257-B15FD0BD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0" y="2638429"/>
            <a:ext cx="8518208" cy="911280"/>
          </a:xfrm>
        </p:spPr>
        <p:txBody>
          <a:bodyPr/>
          <a:lstStyle>
            <a:lvl1pPr>
              <a:defRPr sz="4400">
                <a:solidFill>
                  <a:srgbClr val="22B9A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Picture 10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8189F88A-446A-4F16-B7BD-D2FCF43902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531" y="5094184"/>
            <a:ext cx="2316493" cy="1116547"/>
          </a:xfrm>
          <a:prstGeom prst="rect">
            <a:avLst/>
          </a:prstGeom>
        </p:spPr>
      </p:pic>
      <p:sp>
        <p:nvSpPr>
          <p:cNvPr id="12" name="RightsWATCH-Watermark-Text-1234567890">
            <a:extLst>
              <a:ext uri="{FF2B5EF4-FFF2-40B4-BE49-F238E27FC236}">
                <a16:creationId xmlns:a16="http://schemas.microsoft.com/office/drawing/2014/main" id="{C7D820D5-43DB-407E-B0D2-5D85A748F471}"/>
              </a:ext>
            </a:extLst>
          </p:cNvPr>
          <p:cNvSpPr txBox="1"/>
          <p:nvPr userDrawn="1"/>
        </p:nvSpPr>
        <p:spPr>
          <a:xfrm>
            <a:off x="807600" y="6102559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Platforms 4.0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2C11B-7E67-4F39-905A-305C86DEAB1A}"/>
              </a:ext>
            </a:extLst>
          </p:cNvPr>
          <p:cNvSpPr/>
          <p:nvPr userDrawn="1"/>
        </p:nvSpPr>
        <p:spPr>
          <a:xfrm flipH="1">
            <a:off x="708446" y="6298242"/>
            <a:ext cx="45719" cy="31514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7D2149C-A2B7-4BCD-BC72-827F49797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0880" y="4277946"/>
            <a:ext cx="8518208" cy="1125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200" dirty="0" smtClean="0">
                <a:solidFill>
                  <a:srgbClr val="595959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1880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ion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D76DAD2-C36B-44BD-A5B6-F2641987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57200"/>
            <a:ext cx="10154341" cy="462053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2040AE-736D-41DD-AE9B-FA6C1A13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0154341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979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ion -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1A5164B-05E9-42A0-B4C8-24C8C2BA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57200"/>
            <a:ext cx="10186507" cy="470214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dirty="0">
                <a:solidFill>
                  <a:srgbClr val="003366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2B3F756-06D3-4E38-8C0A-B28297764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0154341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rgbClr val="595959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rgbClr val="595959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0891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ion NO Icons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5" cy="4572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0C7E26-75E7-4790-AAAC-AA5AD576D730}"/>
              </a:ext>
            </a:extLst>
          </p:cNvPr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199AA8-1581-472C-BF10-1D988B394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1316534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595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l Construction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0154341" cy="462053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41089" y="364516"/>
            <a:ext cx="1003109" cy="10031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71383D-CDDD-4099-8B24-3B7BFF32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0154341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ion NO Icons -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5" cy="457200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>
                <a:solidFill>
                  <a:srgbClr val="00336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1920BC-DAF7-4DBD-A958-2E490AE1C4BE}"/>
              </a:ext>
            </a:extLst>
          </p:cNvPr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26B27D-7B5D-4E34-86A5-0BF15CA3548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2913" y="1333500"/>
            <a:ext cx="11434762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rgbClr val="595959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rgbClr val="595959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075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l Construction -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0186507" cy="470214"/>
          </a:xfrm>
        </p:spPr>
        <p:txBody>
          <a:bodyPr>
            <a:noAutofit/>
          </a:bodyPr>
          <a:lstStyle>
            <a:lvl1pPr>
              <a:defRPr sz="3200">
                <a:solidFill>
                  <a:srgbClr val="00336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41089" y="364516"/>
            <a:ext cx="1003109" cy="100310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97B70-CE05-4A5D-B0D6-A94F535B0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0154341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rgbClr val="595959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rgbClr val="595959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l Construction no Icons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5" cy="4572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038BE3-1533-440E-82EF-50E6A7FE21B3}"/>
              </a:ext>
            </a:extLst>
          </p:cNvPr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E359F7-4C1B-419D-AF98-64142550C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1316534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16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l Construction no Icons -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5" cy="457200"/>
          </a:xfrm>
        </p:spPr>
        <p:txBody>
          <a:bodyPr>
            <a:noAutofit/>
          </a:bodyPr>
          <a:lstStyle>
            <a:lvl1pPr>
              <a:defRPr sz="3200">
                <a:solidFill>
                  <a:srgbClr val="00336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ABF6E-39DD-4737-99D2-F8E2D1836D0D}"/>
              </a:ext>
            </a:extLst>
          </p:cNvPr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37A556-C704-4B79-AF45-F0B55390E6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2913" y="1333500"/>
            <a:ext cx="11434762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rgbClr val="595959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rgbClr val="595959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3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ation -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EAB6B0-FCE5-46F7-B64E-A096E6F0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0" y="2638429"/>
            <a:ext cx="8518208" cy="911280"/>
          </a:xfrm>
        </p:spPr>
        <p:txBody>
          <a:bodyPr/>
          <a:lstStyle>
            <a:lvl1pPr>
              <a:defRPr sz="4400">
                <a:solidFill>
                  <a:srgbClr val="FFC5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0" name="Picture 9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364DBAD4-25FC-44C8-9B41-285EC0DAAB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531" y="5094184"/>
            <a:ext cx="2316493" cy="1116547"/>
          </a:xfrm>
          <a:prstGeom prst="rect">
            <a:avLst/>
          </a:prstGeom>
        </p:spPr>
      </p:pic>
      <p:sp>
        <p:nvSpPr>
          <p:cNvPr id="12" name="RightsWATCH-Watermark-Text-1234567890">
            <a:extLst>
              <a:ext uri="{FF2B5EF4-FFF2-40B4-BE49-F238E27FC236}">
                <a16:creationId xmlns:a16="http://schemas.microsoft.com/office/drawing/2014/main" id="{A08E4FCC-81AC-4E29-9FAE-70BEAAE19200}"/>
              </a:ext>
            </a:extLst>
          </p:cNvPr>
          <p:cNvSpPr txBox="1"/>
          <p:nvPr userDrawn="1"/>
        </p:nvSpPr>
        <p:spPr>
          <a:xfrm>
            <a:off x="807600" y="6102559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Platforms 4.0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8D5E8E-6D8B-46DA-B9E4-A576170D2100}"/>
              </a:ext>
            </a:extLst>
          </p:cNvPr>
          <p:cNvSpPr/>
          <p:nvPr userDrawn="1"/>
        </p:nvSpPr>
        <p:spPr>
          <a:xfrm flipH="1">
            <a:off x="708446" y="6298242"/>
            <a:ext cx="45719" cy="31514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6C41A8D-28C9-4EF2-9192-75971CE0F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0880" y="4277946"/>
            <a:ext cx="8518208" cy="1125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200" dirty="0" smtClean="0">
                <a:solidFill>
                  <a:srgbClr val="595959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134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ation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D7626E-BF3B-4B57-9931-F977AA63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57200"/>
            <a:ext cx="10154341" cy="462053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970C22-52F9-4F52-B0AA-E448D0CFB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0154341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809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ation -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B90F74-C692-42BF-BB3D-ADFE7B909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57200"/>
            <a:ext cx="10186507" cy="470214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dirty="0">
                <a:solidFill>
                  <a:srgbClr val="003366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CA9E5C-69E1-4C49-954F-BB85AB7C5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0154341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rgbClr val="595959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rgbClr val="595959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58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ation NO Icons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5" cy="4572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C11AA-2085-4052-A7C0-5C33871E675A}"/>
              </a:ext>
            </a:extLst>
          </p:cNvPr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D51F4F-F7EA-42A1-8FA0-33E27A05B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1316534" cy="45085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 marL="72390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 marL="10858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 marL="1428750" indent="-176213"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71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3" cy="4572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4" y="1333500"/>
            <a:ext cx="11306174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Cambridge Research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0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80" r:id="rId3"/>
    <p:sldLayoutId id="2147483699" r:id="rId4"/>
    <p:sldLayoutId id="214748370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/>
        <a:buNone/>
        <a:defRPr sz="24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840">
          <p15:clr>
            <a:srgbClr val="F26B43"/>
          </p15:clr>
        </p15:guide>
        <p15:guide id="7" orient="horz" pos="36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3" cy="4572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4" y="1333500"/>
            <a:ext cx="11306174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Cambridge Research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46EB8463-A6DA-4578-8656-5C77246E9273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  <a:endParaRPr lang="en-GB" sz="1000" dirty="0">
              <a:solidFill>
                <a:srgbClr val="000000"/>
              </a:solidFill>
              <a:latin typeface="Calibri" panose="020F0502020204030204" pitchFamily="34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26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/>
        <a:buNone/>
        <a:defRPr sz="24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840">
          <p15:clr>
            <a:srgbClr val="F26B43"/>
          </p15:clr>
        </p15:guide>
        <p15:guide id="7" orient="horz" pos="36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3" cy="4572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4" y="1333500"/>
            <a:ext cx="11306174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Cambridge Research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64E9C0D5-6FF2-4C97-BFD1-B6D1F85E9792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  <a:endParaRPr lang="en-GB" sz="1000" dirty="0">
              <a:solidFill>
                <a:srgbClr val="000000"/>
              </a:solidFill>
              <a:latin typeface="Calibri" panose="020F0502020204030204" pitchFamily="34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6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/>
        <a:buNone/>
        <a:defRPr sz="24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840">
          <p15:clr>
            <a:srgbClr val="F26B43"/>
          </p15:clr>
        </p15:guide>
        <p15:guide id="7" orient="horz" pos="36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3" cy="4572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4" y="1333500"/>
            <a:ext cx="11306174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Cambridge Research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5AC1CB78-93ED-430F-9BBC-AA43D735F94D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  <a:endParaRPr lang="en-GB" sz="1000" dirty="0">
              <a:solidFill>
                <a:srgbClr val="000000"/>
              </a:solidFill>
              <a:latin typeface="Calibri" panose="020F0502020204030204" pitchFamily="34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24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/>
        <a:buNone/>
        <a:defRPr sz="24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840">
          <p15:clr>
            <a:srgbClr val="F26B43"/>
          </p15:clr>
        </p15:guide>
        <p15:guide id="7" orient="horz" pos="36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yimagesearch.com/2016/11/07/intersection-over-union-iou-for-object-detection/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wardsdatascience.com/review-fpn-feature-pyramid-network-object-detection-262fc7482610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arxiv.org/pdf/1506.01497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8E49BB-89EB-4171-B64D-4121DC8B8C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Laura Su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6C3E3-C868-479D-9FE3-00EB48D7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0" y="2283867"/>
            <a:ext cx="8518208" cy="911280"/>
          </a:xfrm>
        </p:spPr>
        <p:txBody>
          <a:bodyPr/>
          <a:lstStyle/>
          <a:p>
            <a:pPr algn="ctr"/>
            <a:r>
              <a:rPr lang="en-GB" sz="3600" dirty="0"/>
              <a:t>Inference of Technical Data from CCTV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FDC2D-608A-4648-BF60-BCD22BB5EE04}"/>
              </a:ext>
            </a:extLst>
          </p:cNvPr>
          <p:cNvSpPr txBox="1"/>
          <p:nvPr/>
        </p:nvSpPr>
        <p:spPr>
          <a:xfrm>
            <a:off x="819149" y="6334125"/>
            <a:ext cx="2124075" cy="33337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ts val="1880"/>
              </a:lnSpc>
            </a:pPr>
            <a:r>
              <a:rPr lang="en-GB" sz="1100" dirty="0">
                <a:solidFill>
                  <a:schemeClr val="bg1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Schlumberger Cambridge Research</a:t>
            </a:r>
          </a:p>
        </p:txBody>
      </p:sp>
    </p:spTree>
    <p:extLst>
      <p:ext uri="{BB962C8B-B14F-4D97-AF65-F5344CB8AC3E}">
        <p14:creationId xmlns:p14="http://schemas.microsoft.com/office/powerpoint/2010/main" val="36708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009E-D142-466A-8ED7-7B49EB99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COCO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5F9F9-18BA-4041-A547-8C62AE8D0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CA610B47-ACC7-4A5D-922A-1C0F95C68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913" y="1333500"/>
                <a:ext cx="10153650" cy="450850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Intersection over union: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GB" sz="1600" dirty="0"/>
                  <a:t> </a:t>
                </a:r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en-GB" sz="2000" dirty="0"/>
                  <a:t> where threshold is usually set to 0.5, 0.75 or 0.95</a:t>
                </a:r>
              </a:p>
              <a:p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True Positive: A correct detection. Detection with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False Positive: A wrong detection. Detection with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False Negative: A ground truth not detected</a:t>
                </a:r>
              </a:p>
            </p:txBody>
          </p:sp>
        </mc:Choice>
        <mc:Fallback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CA610B47-ACC7-4A5D-922A-1C0F95C68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913" y="1333500"/>
                <a:ext cx="10153650" cy="4508500"/>
              </a:xfrm>
              <a:blipFill>
                <a:blip r:embed="rId2"/>
                <a:stretch>
                  <a:fillRect l="-1742" t="-3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24347-AE67-42ED-8742-0CF0E11BEA11}"/>
              </a:ext>
            </a:extLst>
          </p:cNvPr>
          <p:cNvGrpSpPr/>
          <p:nvPr/>
        </p:nvGrpSpPr>
        <p:grpSpPr>
          <a:xfrm>
            <a:off x="3895725" y="1051637"/>
            <a:ext cx="1009650" cy="1793718"/>
            <a:chOff x="2247900" y="1902667"/>
            <a:chExt cx="1343025" cy="26777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390D93-62A4-4E86-86A1-84174A15143E}"/>
                </a:ext>
              </a:extLst>
            </p:cNvPr>
            <p:cNvGrpSpPr/>
            <p:nvPr/>
          </p:nvGrpSpPr>
          <p:grpSpPr>
            <a:xfrm>
              <a:off x="2247900" y="1902667"/>
              <a:ext cx="1343025" cy="2677702"/>
              <a:chOff x="2247900" y="1902667"/>
              <a:chExt cx="1343025" cy="267770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D7E3C10-EAD1-461F-9CE8-D061EF3D9EAC}"/>
                  </a:ext>
                </a:extLst>
              </p:cNvPr>
              <p:cNvSpPr/>
              <p:nvPr/>
            </p:nvSpPr>
            <p:spPr>
              <a:xfrm>
                <a:off x="2343150" y="2143125"/>
                <a:ext cx="876300" cy="8763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2C725C-73F2-417A-9719-C923281CAA1B}"/>
                  </a:ext>
                </a:extLst>
              </p:cNvPr>
              <p:cNvSpPr/>
              <p:nvPr/>
            </p:nvSpPr>
            <p:spPr>
              <a:xfrm>
                <a:off x="2647950" y="1902667"/>
                <a:ext cx="876300" cy="8763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D26302-C020-4D7F-8C9D-7D38C646CE50}"/>
                  </a:ext>
                </a:extLst>
              </p:cNvPr>
              <p:cNvSpPr/>
              <p:nvPr/>
            </p:nvSpPr>
            <p:spPr>
              <a:xfrm>
                <a:off x="2343150" y="3704069"/>
                <a:ext cx="876300" cy="87630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EA1DC8-BE25-4290-8886-53068F33C4B5}"/>
                  </a:ext>
                </a:extLst>
              </p:cNvPr>
              <p:cNvSpPr/>
              <p:nvPr/>
            </p:nvSpPr>
            <p:spPr>
              <a:xfrm>
                <a:off x="2647950" y="3463611"/>
                <a:ext cx="876300" cy="87630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9F1C6A-8AFD-4A9C-9C65-A56872210A43}"/>
                  </a:ext>
                </a:extLst>
              </p:cNvPr>
              <p:cNvCxnSpPr/>
              <p:nvPr/>
            </p:nvCxnSpPr>
            <p:spPr>
              <a:xfrm>
                <a:off x="2247900" y="3267075"/>
                <a:ext cx="1343025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04AC0B5-F3DF-4AF3-A96F-4736FD1B1A83}"/>
                  </a:ext>
                </a:extLst>
              </p:cNvPr>
              <p:cNvSpPr/>
              <p:nvPr/>
            </p:nvSpPr>
            <p:spPr>
              <a:xfrm>
                <a:off x="2647950" y="2143125"/>
                <a:ext cx="571500" cy="63584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1718B1-CEB3-4A31-A033-8EEA7BBED335}"/>
                </a:ext>
              </a:extLst>
            </p:cNvPr>
            <p:cNvSpPr/>
            <p:nvPr/>
          </p:nvSpPr>
          <p:spPr>
            <a:xfrm>
              <a:off x="2647950" y="3704069"/>
              <a:ext cx="571500" cy="63584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726E91-B832-4DEB-A05A-B7533F1D7235}"/>
              </a:ext>
            </a:extLst>
          </p:cNvPr>
          <p:cNvSpPr txBox="1"/>
          <p:nvPr/>
        </p:nvSpPr>
        <p:spPr>
          <a:xfrm>
            <a:off x="6705600" y="1051637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>
              <a:lnSpc>
                <a:spcPts val="1880"/>
              </a:lnSpc>
            </a:pPr>
            <a:endParaRPr lang="en-GB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19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009E-D142-466A-8ED7-7B49EB99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COCO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5F9F9-18BA-4041-A547-8C62AE8D0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76D8597A-08E0-49E3-A633-27A77A9B19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913" y="1333500"/>
                <a:ext cx="10153650" cy="450850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Precision: correct positive predictions</a:t>
                </a:r>
              </a:p>
              <a:p>
                <a:endParaRPr lang="en-GB" sz="140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dirty="0"/>
                  <a:t>Precision =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𝑑𝑒𝑡𝑒𝑐𝑡𝑖𝑜𝑛𝑠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dirty="0"/>
              </a:p>
              <a:p>
                <a:pPr lvl="1"/>
                <a:endParaRPr lang="en-GB" sz="1000" dirty="0"/>
              </a:p>
              <a:p>
                <a:pPr lvl="1"/>
                <a:r>
                  <a:rPr lang="en-GB" dirty="0"/>
                  <a:t>Average Precision for class 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𝑇𝑃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dirty="0"/>
              </a:p>
              <a:p>
                <a:pPr lvl="1"/>
                <a:endParaRPr lang="en-GB" sz="1000" dirty="0"/>
              </a:p>
              <a:p>
                <a:pPr lvl="1"/>
                <a:r>
                  <a:rPr lang="en-GB" dirty="0"/>
                  <a:t>Mean Average Precision: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𝑐𝑙𝑎𝑠𝑠𝑒𝑠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𝑐𝑙𝑎𝑠𝑠𝑒𝑠</m:t>
                        </m:r>
                      </m:sub>
                      <m:sup/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𝐹𝑃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Recall: finding all ground truth bounding boxes</a:t>
                </a:r>
              </a:p>
              <a:p>
                <a:r>
                  <a:rPr lang="en-GB" dirty="0"/>
                  <a:t> </a:t>
                </a:r>
                <a:endParaRPr lang="en-GB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𝑔𝑟𝑜𝑢𝑛𝑑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𝑡𝑟𝑢𝑡h𝑠</m:t>
                        </m:r>
                      </m:den>
                    </m:f>
                  </m:oMath>
                </a14:m>
                <a:r>
                  <a:rPr lang="en-GB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76D8597A-08E0-49E3-A633-27A77A9B19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913" y="1333500"/>
                <a:ext cx="10153650" cy="4508500"/>
              </a:xfrm>
              <a:blipFill>
                <a:blip r:embed="rId2"/>
                <a:stretch>
                  <a:fillRect l="-1742" t="-3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33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1DEF-27A1-440C-9A16-97781F6C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F8B0F-B2A2-4F81-BF1D-763594ADC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32968-945D-4F63-B0BC-2D56D98E5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7593" y="992161"/>
            <a:ext cx="4054209" cy="2436839"/>
          </a:xfrm>
          <a:ln>
            <a:solidFill>
              <a:srgbClr val="0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852FC-2EF0-4032-88C2-2980D9F9A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2836"/>
            <a:ext cx="4054209" cy="243683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75EF4-71B7-43C2-B1AD-743302B92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957" y="3752837"/>
            <a:ext cx="4054209" cy="243683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65749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46D07D-FA1E-456B-B460-C74C88CA2E07}"/>
              </a:ext>
            </a:extLst>
          </p:cNvPr>
          <p:cNvSpPr txBox="1">
            <a:spLocks/>
          </p:cNvSpPr>
          <p:nvPr/>
        </p:nvSpPr>
        <p:spPr>
          <a:xfrm>
            <a:off x="6042315" y="1333500"/>
            <a:ext cx="5265162" cy="3403739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595959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rgbClr val="595959"/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723900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rgbClr val="595959"/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1085850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rgbClr val="595959"/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1428750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rgbClr val="595959"/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IoU</a:t>
            </a:r>
            <a:r>
              <a:rPr lang="en-GB" sz="2000" dirty="0"/>
              <a:t> representation: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AP: average precision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Small – medium – large: box area/size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986A680-D30A-495E-8D83-F7A1F25233B9}"/>
              </a:ext>
            </a:extLst>
          </p:cNvPr>
          <p:cNvSpPr txBox="1">
            <a:spLocks/>
          </p:cNvSpPr>
          <p:nvPr/>
        </p:nvSpPr>
        <p:spPr>
          <a:xfrm>
            <a:off x="442913" y="1333500"/>
            <a:ext cx="5599401" cy="45085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595959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rgbClr val="595959"/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723900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rgbClr val="595959"/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1085850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rgbClr val="595959"/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1428750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rgbClr val="595959"/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Trying a different backbone, and comparing with 2 datasets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747713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pPr marL="747713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Data augmentation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EA79D-E4B8-4C1F-834D-0E74EA7D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training: some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9DDEF-9492-48D6-9461-21BEEB753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B0AB0-C04E-48B3-83C6-40974219A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313" y="2180312"/>
            <a:ext cx="5157787" cy="644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8E12E-16D7-4484-B09E-97A0EDD89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3" y="4032966"/>
            <a:ext cx="4225636" cy="704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8B862-959B-4B4D-BB1A-EC98EF891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333" y="1741999"/>
            <a:ext cx="3748087" cy="1283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D617E4-09C4-4626-B307-74603425B81A}"/>
              </a:ext>
            </a:extLst>
          </p:cNvPr>
          <p:cNvSpPr txBox="1"/>
          <p:nvPr/>
        </p:nvSpPr>
        <p:spPr>
          <a:xfrm>
            <a:off x="6149688" y="3031185"/>
            <a:ext cx="5157788" cy="49396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ts val="1880"/>
              </a:lnSpc>
            </a:pPr>
            <a:r>
              <a:rPr lang="en-GB" sz="1400" dirty="0">
                <a:latin typeface="Arial Narrow" panose="020B0606020202030204" pitchFamily="34" charset="0"/>
                <a:ea typeface="Arial Narrow" charset="0"/>
                <a:cs typeface="Arial Narrow" charset="0"/>
              </a:rPr>
              <a:t>Source: </a:t>
            </a:r>
            <a:r>
              <a:rPr lang="en-GB" sz="1400" dirty="0">
                <a:latin typeface="Arial Narrow" panose="020B0606020202030204" pitchFamily="34" charset="0"/>
                <a:hlinkClick r:id="rId5"/>
              </a:rPr>
              <a:t>https://www.pyimagesearch.com/2016/11/07/intersection-over-union-iou-for-object-detection/</a:t>
            </a:r>
            <a:endParaRPr lang="en-GB" sz="1400" dirty="0">
              <a:latin typeface="Arial Narrow" panose="020B0606020202030204" pitchFamily="34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9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9F9-2C19-473C-8489-42F8C73C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72573-1D2F-489D-9997-A439E5456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652B61-77E6-4668-90DE-7BE24728E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962" y="1875600"/>
            <a:ext cx="5078963" cy="3107316"/>
          </a:xfr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34B99-31BA-49B6-92BA-74411F7FA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175" y="1875600"/>
            <a:ext cx="5072863" cy="310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71C7D1B-02F3-432D-B21B-F9977769E234}"/>
              </a:ext>
            </a:extLst>
          </p:cNvPr>
          <p:cNvSpPr/>
          <p:nvPr/>
        </p:nvSpPr>
        <p:spPr>
          <a:xfrm>
            <a:off x="5713324" y="3128088"/>
            <a:ext cx="830425" cy="601824"/>
          </a:xfrm>
          <a:prstGeom prst="rightArrow">
            <a:avLst/>
          </a:prstGeom>
          <a:solidFill>
            <a:schemeClr val="accent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23E7BE-6E9D-47DD-A584-CD6EAC28CDF7}"/>
                  </a:ext>
                </a:extLst>
              </p:cNvPr>
              <p:cNvSpPr txBox="1"/>
              <p:nvPr/>
            </p:nvSpPr>
            <p:spPr>
              <a:xfrm>
                <a:off x="514498" y="5223509"/>
                <a:ext cx="11228076" cy="24637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ts val="1880"/>
                  </a:lnSpc>
                </a:pPr>
                <a:r>
                  <a:rPr lang="en-GB" sz="2000" dirty="0">
                    <a:latin typeface="Arial Narrow" charset="0"/>
                    <a:ea typeface="Arial Narrow" charset="0"/>
                    <a:cs typeface="Arial Narrow" charset="0"/>
                  </a:rPr>
                  <a:t>Non-maximum suppression and score threshold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 Narrow" charset="0"/>
                        <a:cs typeface="Arial Narrow" charset="0"/>
                      </a:rPr>
                      <m:t>𝑠𝑐𝑜𝑟𝑒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 Narrow" charset="0"/>
                        <a:cs typeface="Arial Narrow" charset="0"/>
                      </a:rPr>
                      <m:t>&gt;0.90</m:t>
                    </m:r>
                  </m:oMath>
                </a14:m>
                <a:r>
                  <a:rPr lang="en-GB" sz="2000" dirty="0">
                    <a:latin typeface="Arial Narrow" charset="0"/>
                    <a:ea typeface="Arial Narrow" charset="0"/>
                    <a:cs typeface="Arial Narrow" charset="0"/>
                  </a:rPr>
                  <a:t>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23E7BE-6E9D-47DD-A584-CD6EAC28C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98" y="5223509"/>
                <a:ext cx="11228076" cy="246374"/>
              </a:xfrm>
              <a:prstGeom prst="rect">
                <a:avLst/>
              </a:prstGeom>
              <a:blipFill>
                <a:blip r:embed="rId5"/>
                <a:stretch>
                  <a:fillRect t="-60000" b="-6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36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074E-29CD-4CD9-8E6D-65B93CFF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E7697-68A3-4437-BD52-E080EBC13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5D7231-83ED-49F8-95B7-EBF3B49EA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94" y="1949063"/>
            <a:ext cx="5088265" cy="2959133"/>
          </a:xfrm>
          <a:ln>
            <a:solidFill>
              <a:srgbClr val="0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40A706-6944-40B0-A9B2-0662F058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41" y="1949063"/>
            <a:ext cx="5088265" cy="29598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9475C-C5E8-46FE-B0C9-8D4E82C26570}"/>
              </a:ext>
            </a:extLst>
          </p:cNvPr>
          <p:cNvSpPr txBox="1"/>
          <p:nvPr/>
        </p:nvSpPr>
        <p:spPr>
          <a:xfrm>
            <a:off x="752094" y="1591734"/>
            <a:ext cx="5088265" cy="25192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ts val="1880"/>
              </a:lnSpc>
            </a:pPr>
            <a:r>
              <a:rPr lang="en-GB" dirty="0">
                <a:latin typeface="Arial Narrow" charset="0"/>
                <a:ea typeface="Arial Narrow" charset="0"/>
                <a:cs typeface="Arial Narrow" charset="0"/>
              </a:rPr>
              <a:t>From the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3285F-6FC1-41AB-958E-A06DA3F0A325}"/>
              </a:ext>
            </a:extLst>
          </p:cNvPr>
          <p:cNvSpPr txBox="1"/>
          <p:nvPr/>
        </p:nvSpPr>
        <p:spPr>
          <a:xfrm>
            <a:off x="6351641" y="1570192"/>
            <a:ext cx="5088265" cy="27346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ts val="1880"/>
              </a:lnSpc>
            </a:pPr>
            <a:r>
              <a:rPr lang="en-GB" dirty="0">
                <a:latin typeface="Arial Narrow" charset="0"/>
                <a:ea typeface="Arial Narrow" charset="0"/>
                <a:cs typeface="Arial Narrow" charset="0"/>
              </a:rPr>
              <a:t>Calculated from conventional drilling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F393B-4B31-49C4-B921-C5B925CFCAB3}"/>
              </a:ext>
            </a:extLst>
          </p:cNvPr>
          <p:cNvSpPr/>
          <p:nvPr/>
        </p:nvSpPr>
        <p:spPr>
          <a:xfrm>
            <a:off x="2390775" y="2186562"/>
            <a:ext cx="1133475" cy="231876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B26A1-3851-49C5-8917-5E2C095A56E5}"/>
              </a:ext>
            </a:extLst>
          </p:cNvPr>
          <p:cNvSpPr/>
          <p:nvPr/>
        </p:nvSpPr>
        <p:spPr>
          <a:xfrm>
            <a:off x="8277225" y="2348486"/>
            <a:ext cx="1185285" cy="21568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77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F0C1-7A78-4D8C-A848-1A47C091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55C71-2DFB-4A79-8C1C-902BE3783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DB90F7-969E-47AF-8B82-1C4F52B76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Results &amp; deliverable:</a:t>
                </a:r>
              </a:p>
              <a:p>
                <a:pPr marL="747713" lvl="1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Validated hypothesis of number of people on the rig floor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 flat time</a:t>
                </a:r>
              </a:p>
              <a:p>
                <a:pPr marL="747713" lvl="1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Transfer learning pipeline mixing public data and rig floor CCTV data</a:t>
                </a:r>
              </a:p>
              <a:p>
                <a:pPr marL="747713" lvl="1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Way forward:</a:t>
                </a:r>
              </a:p>
              <a:p>
                <a:pPr marL="747713" lvl="1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Improve model accuracy &amp; computational performance through hyperparameters tuning, choosing a different model…</a:t>
                </a:r>
              </a:p>
              <a:p>
                <a:pPr marL="747713" lvl="1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Industrialize and apply a scoring pipeline on a feed of CCTV data</a:t>
                </a:r>
              </a:p>
              <a:p>
                <a:pPr marL="747713" lvl="1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Recognize Local Procedure / HSE non compliance</a:t>
                </a:r>
              </a:p>
              <a:p>
                <a:pPr marL="747713" lvl="1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Benefits:</a:t>
                </a:r>
              </a:p>
              <a:p>
                <a:pPr marL="747713" lvl="1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Improved performance and safety on the rig floor</a:t>
                </a:r>
              </a:p>
              <a:p>
                <a:pPr lvl="1" indent="0">
                  <a:buNone/>
                </a:pPr>
                <a:endParaRPr lang="en-GB" dirty="0"/>
              </a:p>
              <a:p>
                <a:pPr lvl="1" indent="0">
                  <a:buNone/>
                </a:pPr>
                <a:endParaRPr lang="en-GB" dirty="0"/>
              </a:p>
              <a:p>
                <a:pPr lvl="1" indent="0">
                  <a:buNone/>
                </a:pPr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DB90F7-969E-47AF-8B82-1C4F52B76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42" t="-3383" b="-1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5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0D2BE3-3A60-4F25-9B51-8A34CEF69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7D693-935C-4E50-8154-5693B7432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829" y="1174750"/>
            <a:ext cx="10154341" cy="4508500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accent5">
                    <a:lumMod val="50000"/>
                  </a:schemeClr>
                </a:solidFill>
              </a:rPr>
              <a:t>Thank you for you attention.</a:t>
            </a:r>
          </a:p>
          <a:p>
            <a:pPr algn="ctr"/>
            <a:r>
              <a:rPr lang="en-GB" sz="3200" dirty="0">
                <a:solidFill>
                  <a:schemeClr val="accent5">
                    <a:lumMod val="50000"/>
                  </a:schemeClr>
                </a:solidFill>
              </a:rPr>
              <a:t>Any 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A7DEE-4551-47D2-9FC8-407BC733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767" y="2476499"/>
            <a:ext cx="3700465" cy="24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6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12EF-C569-4C1A-94B6-8758A03A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02ED0-C59B-4D9D-9955-4CE48E737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722DB-00E3-439C-A1F7-1979C703A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Steps</a:t>
            </a:r>
          </a:p>
          <a:p>
            <a:pPr marL="862013" lvl="1" indent="-457200">
              <a:buFont typeface="+mj-lt"/>
              <a:buAutoNum type="arabicPeriod"/>
            </a:pPr>
            <a:r>
              <a:rPr lang="en-GB" dirty="0"/>
              <a:t>Data preparation</a:t>
            </a:r>
          </a:p>
          <a:p>
            <a:pPr marL="862013" lvl="1" indent="-457200">
              <a:buFont typeface="+mj-lt"/>
              <a:buAutoNum type="arabicPeriod"/>
            </a:pPr>
            <a:r>
              <a:rPr lang="en-GB" dirty="0"/>
              <a:t>Model training and COCO metrics</a:t>
            </a:r>
          </a:p>
          <a:p>
            <a:pPr marL="862013" lvl="1" indent="-457200">
              <a:buFont typeface="+mj-lt"/>
              <a:buAutoNum type="arabicPeriod"/>
            </a:pPr>
            <a:r>
              <a:rPr lang="en-GB" dirty="0"/>
              <a:t>Predictions</a:t>
            </a:r>
          </a:p>
          <a:p>
            <a:pPr marL="862013" lvl="1" indent="-457200">
              <a:buFont typeface="+mj-lt"/>
              <a:buAutoNum type="arabicPeriod"/>
            </a:pPr>
            <a:r>
              <a:rPr lang="en-GB" dirty="0"/>
              <a:t>Results and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0239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39CA-EA75-466B-9CBC-3C36F622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CE6B08-13F6-444F-9C6D-E2F2E2CAC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0146C-EC8A-4F64-A704-3BF40C09C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Well construction operations, productive time is split between: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GB" dirty="0"/>
              <a:t>On-bottom time (drilling)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GB" dirty="0"/>
              <a:t>Flat time (necessary steps to be carried out)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Flat time duration depends on human factors and local procedure.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Currently, no automated ways to measure adherence to local procedure and human performance factors.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Opportunity to use CCTV images as source of data to extract for technical/performance indicators.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747713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43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85D0-8F91-4499-85AD-222E096A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2985F-9719-44E6-B051-82AE4A52D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D174F-3919-4410-99A4-0EC43A408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Using object detection on CCTV images to extract flat time and ultimately improve efficiency on the rig.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u="sng" dirty="0"/>
              <a:t>Hypothesis</a:t>
            </a:r>
            <a:r>
              <a:rPr lang="en-GB" dirty="0"/>
              <a:t>: The density of people on the rig floor at a given time is a proxy for flat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90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5569-1AEF-4C97-8957-224799D7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9FB9C-6017-4C1E-9F8E-54565A4D0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59C0330-1907-488F-BB3A-0C5810AB03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387955"/>
              </p:ext>
            </p:extLst>
          </p:nvPr>
        </p:nvGraphicFramePr>
        <p:xfrm>
          <a:off x="1019175" y="1030051"/>
          <a:ext cx="10153650" cy="3975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76E0618-84FC-4B41-9DC7-04BC371F1FEE}"/>
              </a:ext>
            </a:extLst>
          </p:cNvPr>
          <p:cNvSpPr txBox="1"/>
          <p:nvPr/>
        </p:nvSpPr>
        <p:spPr>
          <a:xfrm>
            <a:off x="4170784" y="559837"/>
            <a:ext cx="2687216" cy="130628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ts val="1880"/>
              </a:lnSpc>
            </a:pPr>
            <a:endParaRPr lang="en-GB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60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671D5-B78D-410E-8C19-478B80FE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preparation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EA66C-D29E-4028-9588-C63DF76D2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7D9690-A6A5-40D8-807A-634A6F81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445" y="1234194"/>
            <a:ext cx="7556975" cy="4508500"/>
          </a:xfr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1A2A68-C429-4704-888B-15A1292141EF}"/>
              </a:ext>
            </a:extLst>
          </p:cNvPr>
          <p:cNvSpPr txBox="1"/>
          <p:nvPr/>
        </p:nvSpPr>
        <p:spPr>
          <a:xfrm>
            <a:off x="442914" y="1234194"/>
            <a:ext cx="2386012" cy="464273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ts val="1880"/>
              </a:lnSpc>
            </a:pPr>
            <a:r>
              <a:rPr lang="en-GB" sz="2000" dirty="0">
                <a:latin typeface="Arial Narrow" charset="0"/>
                <a:ea typeface="Arial Narrow" charset="0"/>
                <a:cs typeface="Arial Narrow" charset="0"/>
              </a:rPr>
              <a:t>Dataset: 632 images</a:t>
            </a:r>
          </a:p>
          <a:p>
            <a:pPr>
              <a:lnSpc>
                <a:spcPts val="1880"/>
              </a:lnSpc>
            </a:pPr>
            <a:endParaRPr lang="en-GB" sz="2000" dirty="0">
              <a:latin typeface="Arial Narrow" charset="0"/>
              <a:ea typeface="Arial Narrow" charset="0"/>
              <a:cs typeface="Arial Narrow" charset="0"/>
            </a:endParaRPr>
          </a:p>
          <a:p>
            <a:pPr>
              <a:lnSpc>
                <a:spcPts val="1880"/>
              </a:lnSpc>
            </a:pPr>
            <a:r>
              <a:rPr lang="en-GB" sz="2000" dirty="0">
                <a:latin typeface="Arial Narrow" charset="0"/>
                <a:ea typeface="Arial Narrow" charset="0"/>
                <a:cs typeface="Arial Narrow" charset="0"/>
              </a:rPr>
              <a:t>Training will be done on Schlumberger data</a:t>
            </a:r>
          </a:p>
          <a:p>
            <a:pPr>
              <a:lnSpc>
                <a:spcPts val="1880"/>
              </a:lnSpc>
            </a:pPr>
            <a:endParaRPr lang="en-GB" sz="2000" dirty="0">
              <a:latin typeface="Arial Narrow" charset="0"/>
              <a:ea typeface="Arial Narrow" charset="0"/>
              <a:cs typeface="Arial Narrow" charset="0"/>
            </a:endParaRPr>
          </a:p>
          <a:p>
            <a:pPr>
              <a:lnSpc>
                <a:spcPts val="1880"/>
              </a:lnSpc>
            </a:pPr>
            <a:r>
              <a:rPr lang="en-GB" sz="2000" dirty="0">
                <a:latin typeface="Arial Narrow" charset="0"/>
                <a:ea typeface="Arial Narrow" charset="0"/>
                <a:cs typeface="Arial Narrow" charset="0"/>
              </a:rPr>
              <a:t>Example on public data</a:t>
            </a:r>
          </a:p>
          <a:p>
            <a:pPr>
              <a:lnSpc>
                <a:spcPts val="1880"/>
              </a:lnSpc>
            </a:pPr>
            <a:r>
              <a:rPr lang="en-GB" sz="2000" dirty="0">
                <a:latin typeface="Arial Narrow" charset="0"/>
                <a:ea typeface="Arial Narrow" charset="0"/>
                <a:cs typeface="Arial Narrow" charset="0"/>
              </a:rPr>
              <a:t>(</a:t>
            </a:r>
            <a:r>
              <a:rPr lang="en-GB" sz="2000" dirty="0" err="1">
                <a:latin typeface="Arial Narrow" charset="0"/>
                <a:ea typeface="Arial Narrow" charset="0"/>
                <a:cs typeface="Arial Narrow" charset="0"/>
              </a:rPr>
              <a:t>Youtube</a:t>
            </a:r>
            <a:r>
              <a:rPr lang="en-GB" sz="2000" dirty="0">
                <a:latin typeface="Arial Narrow" charset="0"/>
                <a:ea typeface="Arial Narrow" charset="0"/>
                <a:cs typeface="Arial Narro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445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C00D1A5-BAA0-42A9-B40B-EA3B4942E15F}"/>
              </a:ext>
            </a:extLst>
          </p:cNvPr>
          <p:cNvSpPr txBox="1"/>
          <p:nvPr/>
        </p:nvSpPr>
        <p:spPr>
          <a:xfrm>
            <a:off x="6451108" y="1445356"/>
            <a:ext cx="5589034" cy="45943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marL="342900" indent="-342900">
              <a:lnSpc>
                <a:spcPts val="1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Arial Narrow" charset="0"/>
                <a:ea typeface="Arial Narrow" charset="0"/>
                <a:cs typeface="Arial Narrow" charset="0"/>
              </a:rPr>
              <a:t>FPN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5D12B-3D47-4A9B-86A2-7E3224C0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training: 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B28C4-795E-4046-B989-8007E5DB1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9742B-563B-4135-90C4-05FFDFEC5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3500"/>
            <a:ext cx="10154341" cy="45085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Faster R-CNN (with ResNet50)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B9EFC80-FC46-4AF1-9CF5-92103885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92" y="1823179"/>
            <a:ext cx="3486749" cy="3529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F1328F-DFF2-487D-8D45-07D3250E6602}"/>
              </a:ext>
            </a:extLst>
          </p:cNvPr>
          <p:cNvSpPr txBox="1"/>
          <p:nvPr/>
        </p:nvSpPr>
        <p:spPr>
          <a:xfrm>
            <a:off x="859092" y="5413486"/>
            <a:ext cx="3486749" cy="51435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ts val="1880"/>
              </a:lnSpc>
            </a:pPr>
            <a:r>
              <a:rPr lang="en-GB" sz="1400" dirty="0">
                <a:latin typeface="Arial Narrow" charset="0"/>
                <a:ea typeface="Arial Narrow" charset="0"/>
                <a:cs typeface="Arial Narrow" charset="0"/>
              </a:rPr>
              <a:t>Faster R-CNN architecture, source: </a:t>
            </a:r>
            <a:r>
              <a:rPr lang="en-GB" sz="1400" dirty="0">
                <a:hlinkClick r:id="rId4"/>
              </a:rPr>
              <a:t>https://arxiv.org/pdf/1506.01497.pdf</a:t>
            </a:r>
            <a:endParaRPr lang="en-GB" sz="14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ED596-B152-4F5C-B9F0-9DA143FB0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350" y="2116231"/>
            <a:ext cx="3219450" cy="129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4F818-09AE-4924-92B4-8FCE9FBD2FA7}"/>
              </a:ext>
            </a:extLst>
          </p:cNvPr>
          <p:cNvSpPr txBox="1"/>
          <p:nvPr/>
        </p:nvSpPr>
        <p:spPr>
          <a:xfrm>
            <a:off x="7045350" y="3523487"/>
            <a:ext cx="3219450" cy="97231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ts val="1880"/>
              </a:lnSpc>
            </a:pPr>
            <a:r>
              <a:rPr lang="en-GB" sz="1400" dirty="0">
                <a:latin typeface="Arial Narrow" charset="0"/>
                <a:ea typeface="Arial Narrow" charset="0"/>
                <a:cs typeface="Arial Narrow" charset="0"/>
              </a:rPr>
              <a:t>Feature Pyramid Network, source: </a:t>
            </a:r>
            <a:r>
              <a:rPr lang="en-GB" sz="1400" dirty="0">
                <a:hlinkClick r:id="rId6"/>
              </a:rPr>
              <a:t>https://towardsdatascience.com/review-fpn-feature-pyramid-network-object-detection-262fc7482610</a:t>
            </a:r>
            <a:endParaRPr lang="en-GB" sz="1400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2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94EF-0AF0-4FD1-B848-56F3D964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training: transfer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8D42EE-4963-49FA-B9E8-90B568FD2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48B62-433A-4490-8E0C-C13A8E740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Used: Faster R-CNN with ResNet50 backbone and FPN, pre-trained on COCO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Done for 2 classes only (background and people)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Why transfer learning?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GB" dirty="0"/>
              <a:t>Training from scratch requires quite a big dataset and can be time consuming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GB" dirty="0"/>
              <a:t>Good model with a limited dataset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GB" dirty="0"/>
              <a:t>A pre-trained model is already available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GB" dirty="0"/>
              <a:t>Saving time and getting a potentially better performance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450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49FB-3E72-4790-822F-AD19CAC0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086B0-C033-44C5-90B7-976F1041A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1BB28C42-92E8-44B6-9FFF-53768DCEF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913" y="1333500"/>
                <a:ext cx="10153650" cy="4508500"/>
              </a:xfrm>
            </p:spPr>
            <p:txBody>
              <a:bodyPr/>
              <a:lstStyle/>
              <a:p>
                <a:r>
                  <a:rPr lang="en-GB" dirty="0"/>
                  <a:t>Multitask loss: classification loss (log loss) and regression loss (smooth L1 loss) 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𝑟𝑒𝑔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𝑟𝑒𝑔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Where: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/>
                  <a:t> predicted probability of anchor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000" dirty="0"/>
                  <a:t> being an object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sz="2000" dirty="0"/>
                  <a:t> ground truth label (1 if anchor positive, 0 if anchor negative) </a:t>
                </a:r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/>
                  <a:t> vector of 4 coordinates of the predicted bounding box </a:t>
                </a:r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sz="2000" dirty="0"/>
                  <a:t> ground truth box associated with a positive anchor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GB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GB" sz="2000" dirty="0"/>
                  <a:t> normalisation parameters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1BB28C42-92E8-44B6-9FFF-53768DCEF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913" y="1333500"/>
                <a:ext cx="10153650" cy="4508500"/>
              </a:xfrm>
              <a:blipFill>
                <a:blip r:embed="rId2"/>
                <a:stretch>
                  <a:fillRect l="-1862" t="-161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3808916"/>
      </p:ext>
    </p:extLst>
  </p:cSld>
  <p:clrMapOvr>
    <a:masterClrMapping/>
  </p:clrMapOvr>
</p:sld>
</file>

<file path=ppt/theme/theme1.xml><?xml version="1.0" encoding="utf-8"?>
<a:theme xmlns:a="http://schemas.openxmlformats.org/drawingml/2006/main" name="Well Construction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571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R Platform Slide Template.potx" id="{922DCF3F-36CB-4D74-9E3C-F49E03F5D74C}" vid="{442F8F8D-F1D0-427F-9E81-3D3D07E7D6C4}"/>
    </a:ext>
  </a:extLst>
</a:theme>
</file>

<file path=ppt/theme/theme2.xml><?xml version="1.0" encoding="utf-8"?>
<a:theme xmlns:a="http://schemas.openxmlformats.org/drawingml/2006/main" name="Exploration &amp; Field Dev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571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R Platform Slide Template.potx" id="{922DCF3F-36CB-4D74-9E3C-F49E03F5D74C}" vid="{37829F5E-E121-428C-9514-6625EF3857BD}"/>
    </a:ext>
  </a:extLst>
</a:theme>
</file>

<file path=ppt/theme/theme3.xml><?xml version="1.0" encoding="utf-8"?>
<a:theme xmlns:a="http://schemas.openxmlformats.org/drawingml/2006/main" name="Unconventional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571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R Platform Slide Template.potx" id="{922DCF3F-36CB-4D74-9E3C-F49E03F5D74C}" vid="{4FE84FAA-9376-4E78-8507-BA0C1BCB33B4}"/>
    </a:ext>
  </a:extLst>
</a:theme>
</file>

<file path=ppt/theme/theme4.xml><?xml version="1.0" encoding="utf-8"?>
<a:theme xmlns:a="http://schemas.openxmlformats.org/drawingml/2006/main" name="Production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571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R Platform Slide Template.potx" id="{922DCF3F-36CB-4D74-9E3C-F49E03F5D74C}" vid="{E55306BA-9ECA-446E-82CD-910246ABD02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C5243FD5726347B7E86E387B3BA83E" ma:contentTypeVersion="10" ma:contentTypeDescription="Create a new document." ma:contentTypeScope="" ma:versionID="1425d848bd67a4bcd2716d5603136780">
  <xsd:schema xmlns:xsd="http://www.w3.org/2001/XMLSchema" xmlns:xs="http://www.w3.org/2001/XMLSchema" xmlns:p="http://schemas.microsoft.com/office/2006/metadata/properties" xmlns:ns3="be744b16-ad24-4c43-a4e1-b00a3af6c301" xmlns:ns4="9e030734-9366-4ef4-90cc-fea787264745" targetNamespace="http://schemas.microsoft.com/office/2006/metadata/properties" ma:root="true" ma:fieldsID="eca622ead1d60ff49f984287e17e7607" ns3:_="" ns4:_="">
    <xsd:import namespace="be744b16-ad24-4c43-a4e1-b00a3af6c301"/>
    <xsd:import namespace="9e030734-9366-4ef4-90cc-fea7872647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44b16-ad24-4c43-a4e1-b00a3af6c3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30734-9366-4ef4-90cc-fea78726474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F7AB77-3D41-417B-A9D7-AEEAA2677791}">
  <ds:schemaRefs>
    <ds:schemaRef ds:uri="http://purl.org/dc/terms/"/>
    <ds:schemaRef ds:uri="http://schemas.openxmlformats.org/package/2006/metadata/core-properties"/>
    <ds:schemaRef ds:uri="9e030734-9366-4ef4-90cc-fea78726474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be744b16-ad24-4c43-a4e1-b00a3af6c30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15B4E83-359E-49F5-99B5-212B513128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BCC13D-7371-4B57-98B6-C11BDB7408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744b16-ad24-4c43-a4e1-b00a3af6c301"/>
    <ds:schemaRef ds:uri="9e030734-9366-4ef4-90cc-fea7872647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SCR Platform Slide Template</Template>
  <TotalTime>6751</TotalTime>
  <Words>777</Words>
  <Application>Microsoft Office PowerPoint</Application>
  <PresentationFormat>Widescreen</PresentationFormat>
  <Paragraphs>170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Narrow</vt:lpstr>
      <vt:lpstr>Calibri</vt:lpstr>
      <vt:lpstr>Cambria Math</vt:lpstr>
      <vt:lpstr>Well Construction</vt:lpstr>
      <vt:lpstr>Exploration &amp; Field Dev</vt:lpstr>
      <vt:lpstr>Unconventional</vt:lpstr>
      <vt:lpstr>Production</vt:lpstr>
      <vt:lpstr>Inference of Technical Data from CCTV Images</vt:lpstr>
      <vt:lpstr>Agenda</vt:lpstr>
      <vt:lpstr>Introduction</vt:lpstr>
      <vt:lpstr>Objectives</vt:lpstr>
      <vt:lpstr>Steps</vt:lpstr>
      <vt:lpstr>Data preparation</vt:lpstr>
      <vt:lpstr>Model training: neural network</vt:lpstr>
      <vt:lpstr>Model training: transfer learning</vt:lpstr>
      <vt:lpstr>Loss function</vt:lpstr>
      <vt:lpstr>COCO metrics</vt:lpstr>
      <vt:lpstr>COCO metrics</vt:lpstr>
      <vt:lpstr>Model training</vt:lpstr>
      <vt:lpstr>Model training: some metrics</vt:lpstr>
      <vt:lpstr>Predictions</vt:lpstr>
      <vt:lpstr>Results and analysis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of Technical Data from CCTV images</dc:title>
  <dc:creator>Laura Su</dc:creator>
  <cp:lastModifiedBy>Laura Su</cp:lastModifiedBy>
  <cp:revision>48</cp:revision>
  <dcterms:created xsi:type="dcterms:W3CDTF">2019-07-22T14:19:06Z</dcterms:created>
  <dcterms:modified xsi:type="dcterms:W3CDTF">2019-09-10T10:44:16Z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0x01010056C5243FD5726347B7E86E387B3BA83E</vt:lpwstr>
  </property>
  <property fmtid="{D5CDD505-2E9C-101B-9397-08002B2CF9AE}" pid="3" name="Order">
    <vt:r8>675600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MSIP_Label_585f1f62-8d2b-4457-869c-0a13c6549635_Enabled">
    <vt:lpwstr>True</vt:lpwstr>
  </property>
  <property fmtid="{D5CDD505-2E9C-101B-9397-08002B2CF9AE}" pid="9" name="MSIP_Label_585f1f62-8d2b-4457-869c-0a13c6549635_SiteId">
    <vt:lpwstr>41ff26dc-250f-4b13-8981-739be8610c21</vt:lpwstr>
  </property>
  <property fmtid="{D5CDD505-2E9C-101B-9397-08002B2CF9AE}" pid="10" name="MSIP_Label_585f1f62-8d2b-4457-869c-0a13c6549635_Ref">
    <vt:lpwstr>https://api.informationprotection.azure.com/api/41ff26dc-250f-4b13-8981-739be8610c21</vt:lpwstr>
  </property>
  <property fmtid="{D5CDD505-2E9C-101B-9397-08002B2CF9AE}" pid="11" name="MSIP_Label_585f1f62-8d2b-4457-869c-0a13c6549635_Owner">
    <vt:lpwstr>ColinMyles@slb.com</vt:lpwstr>
  </property>
  <property fmtid="{D5CDD505-2E9C-101B-9397-08002B2CF9AE}" pid="12" name="MSIP_Label_585f1f62-8d2b-4457-869c-0a13c6549635_SetDate">
    <vt:lpwstr>2018-06-05T16:53:01.9619695+01:00</vt:lpwstr>
  </property>
  <property fmtid="{D5CDD505-2E9C-101B-9397-08002B2CF9AE}" pid="13" name="MSIP_Label_585f1f62-8d2b-4457-869c-0a13c6549635_Name">
    <vt:lpwstr>Private</vt:lpwstr>
  </property>
  <property fmtid="{D5CDD505-2E9C-101B-9397-08002B2CF9AE}" pid="14" name="MSIP_Label_585f1f62-8d2b-4457-869c-0a13c6549635_Application">
    <vt:lpwstr>Microsoft Azure Information Protection</vt:lpwstr>
  </property>
  <property fmtid="{D5CDD505-2E9C-101B-9397-08002B2CF9AE}" pid="15" name="MSIP_Label_585f1f62-8d2b-4457-869c-0a13c6549635_Extended_MSFT_Method">
    <vt:lpwstr>Automatic</vt:lpwstr>
  </property>
  <property fmtid="{D5CDD505-2E9C-101B-9397-08002B2CF9AE}" pid="16" name="MSIP_Label_8bb759f6-5337-4dc5-b19b-e74b6da11f8f_Enabled">
    <vt:lpwstr>True</vt:lpwstr>
  </property>
  <property fmtid="{D5CDD505-2E9C-101B-9397-08002B2CF9AE}" pid="17" name="MSIP_Label_8bb759f6-5337-4dc5-b19b-e74b6da11f8f_SiteId">
    <vt:lpwstr>41ff26dc-250f-4b13-8981-739be8610c21</vt:lpwstr>
  </property>
  <property fmtid="{D5CDD505-2E9C-101B-9397-08002B2CF9AE}" pid="18" name="MSIP_Label_8bb759f6-5337-4dc5-b19b-e74b6da11f8f_Ref">
    <vt:lpwstr>https://api.informationprotection.azure.com/api/41ff26dc-250f-4b13-8981-739be8610c21</vt:lpwstr>
  </property>
  <property fmtid="{D5CDD505-2E9C-101B-9397-08002B2CF9AE}" pid="19" name="MSIP_Label_8bb759f6-5337-4dc5-b19b-e74b6da11f8f_Owner">
    <vt:lpwstr>ColinMyles@slb.com</vt:lpwstr>
  </property>
  <property fmtid="{D5CDD505-2E9C-101B-9397-08002B2CF9AE}" pid="20" name="MSIP_Label_8bb759f6-5337-4dc5-b19b-e74b6da11f8f_SetDate">
    <vt:lpwstr>2018-06-05T16:53:01.9619695+01:00</vt:lpwstr>
  </property>
  <property fmtid="{D5CDD505-2E9C-101B-9397-08002B2CF9AE}" pid="21" name="MSIP_Label_8bb759f6-5337-4dc5-b19b-e74b6da11f8f_Name">
    <vt:lpwstr>Internal</vt:lpwstr>
  </property>
  <property fmtid="{D5CDD505-2E9C-101B-9397-08002B2CF9AE}" pid="22" name="MSIP_Label_8bb759f6-5337-4dc5-b19b-e74b6da11f8f_Application">
    <vt:lpwstr>Microsoft Azure Information Protection</vt:lpwstr>
  </property>
  <property fmtid="{D5CDD505-2E9C-101B-9397-08002B2CF9AE}" pid="23" name="MSIP_Label_8bb759f6-5337-4dc5-b19b-e74b6da11f8f_Parent">
    <vt:lpwstr>585f1f62-8d2b-4457-869c-0a13c6549635</vt:lpwstr>
  </property>
  <property fmtid="{D5CDD505-2E9C-101B-9397-08002B2CF9AE}" pid="24" name="MSIP_Label_8bb759f6-5337-4dc5-b19b-e74b6da11f8f_Extended_MSFT_Method">
    <vt:lpwstr>Automatic</vt:lpwstr>
  </property>
  <property fmtid="{D5CDD505-2E9C-101B-9397-08002B2CF9AE}" pid="25" name="Sensitivity">
    <vt:lpwstr>Private Internal</vt:lpwstr>
  </property>
</Properties>
</file>